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271" r:id="rId4"/>
    <p:sldId id="278" r:id="rId5"/>
    <p:sldId id="279" r:id="rId6"/>
    <p:sldId id="272" r:id="rId7"/>
    <p:sldId id="274" r:id="rId8"/>
    <p:sldId id="273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3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-2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C6ED4-E223-E849-92B6-0A932A98358A}" type="datetimeFigureOut">
              <a:rPr lang="en-US" smtClean="0"/>
              <a:t>3/17/15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17AB6-92EB-B745-A78F-F79563F5C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29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7AB6-92EB-B745-A78F-F79563F5CE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22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7AB6-92EB-B745-A78F-F79563F5CE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9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EA68-D71A-4A48-9061-17F76BDFB293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885F-127D-DD42-8186-D828103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4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EA68-D71A-4A48-9061-17F76BDFB293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885F-127D-DD42-8186-D828103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4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EA68-D71A-4A48-9061-17F76BDFB293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885F-127D-DD42-8186-D828103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EA68-D71A-4A48-9061-17F76BDFB293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885F-127D-DD42-8186-D828103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EA68-D71A-4A48-9061-17F76BDFB293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885F-127D-DD42-8186-D828103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8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EA68-D71A-4A48-9061-17F76BDFB293}" type="datetimeFigureOut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885F-127D-DD42-8186-D828103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1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EA68-D71A-4A48-9061-17F76BDFB293}" type="datetimeFigureOut">
              <a:rPr lang="en-US" smtClean="0"/>
              <a:t>3/17/15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885F-127D-DD42-8186-D828103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4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EA68-D71A-4A48-9061-17F76BDFB293}" type="datetimeFigureOut">
              <a:rPr lang="en-US" smtClean="0"/>
              <a:t>3/17/15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885F-127D-DD42-8186-D828103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8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EA68-D71A-4A48-9061-17F76BDFB293}" type="datetimeFigureOut">
              <a:rPr lang="en-US" smtClean="0"/>
              <a:t>3/17/15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885F-127D-DD42-8186-D828103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EA68-D71A-4A48-9061-17F76BDFB293}" type="datetimeFigureOut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885F-127D-DD42-8186-D828103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EA68-D71A-4A48-9061-17F76BDFB293}" type="datetimeFigureOut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885F-127D-DD42-8186-D828103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5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FEA68-D71A-4A48-9061-17F76BDFB293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7885F-127D-DD42-8186-D828103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hyperlink" Target="http://es.slideshare.net/pazaaz1/anglicismo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hyperlink" Target="http://www.slideshare.net/ksocorro/algunos-problemas-de-traduccin-ingls-espaol-512119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hyperlink" Target="http://es.wikipedia.org/wiki/Anexo:Falsos_amigos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7356" y="1285689"/>
            <a:ext cx="40466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Century Gothic"/>
                <a:cs typeface="Century Gothic"/>
              </a:rPr>
              <a:t>Son </a:t>
            </a:r>
            <a:r>
              <a:rPr lang="en-US" sz="2800" b="1" i="1" dirty="0" err="1">
                <a:latin typeface="Century Gothic"/>
                <a:cs typeface="Century Gothic"/>
              </a:rPr>
              <a:t>préstamos</a:t>
            </a:r>
            <a:r>
              <a:rPr lang="en-US" sz="2800" b="1" i="1" dirty="0">
                <a:latin typeface="Century Gothic"/>
                <a:cs typeface="Century Gothic"/>
              </a:rPr>
              <a:t> </a:t>
            </a:r>
            <a:r>
              <a:rPr lang="en-US" sz="2800" b="1" i="1" dirty="0" err="1">
                <a:latin typeface="Century Gothic"/>
                <a:cs typeface="Century Gothic"/>
              </a:rPr>
              <a:t>lingüísticos</a:t>
            </a:r>
            <a:r>
              <a:rPr lang="en-US" sz="2800" b="1" i="1" dirty="0">
                <a:latin typeface="Century Gothic"/>
                <a:cs typeface="Century Gothic"/>
              </a:rPr>
              <a:t> </a:t>
            </a:r>
            <a:r>
              <a:rPr lang="en-US" sz="2800" b="1" i="1" dirty="0" smtClean="0">
                <a:latin typeface="Century Gothic"/>
                <a:cs typeface="Century Gothic"/>
              </a:rPr>
              <a:t>del</a:t>
            </a:r>
            <a:br>
              <a:rPr lang="en-US" sz="2800" b="1" i="1" dirty="0" smtClean="0">
                <a:latin typeface="Century Gothic"/>
                <a:cs typeface="Century Gothic"/>
              </a:rPr>
            </a:br>
            <a:r>
              <a:rPr lang="en-US" sz="2800" b="1" i="1" dirty="0" err="1" smtClean="0">
                <a:latin typeface="Century Gothic"/>
                <a:cs typeface="Century Gothic"/>
              </a:rPr>
              <a:t>idioma</a:t>
            </a:r>
            <a:r>
              <a:rPr lang="en-US" sz="2800" b="1" i="1" dirty="0" smtClean="0">
                <a:latin typeface="Century Gothic"/>
                <a:cs typeface="Century Gothic"/>
              </a:rPr>
              <a:t> </a:t>
            </a:r>
            <a:r>
              <a:rPr lang="en-US" sz="2800" b="1" i="1" dirty="0" err="1" smtClean="0">
                <a:latin typeface="Century Gothic"/>
                <a:cs typeface="Century Gothic"/>
              </a:rPr>
              <a:t>inglés</a:t>
            </a:r>
            <a:r>
              <a:rPr lang="en-US" sz="2800" b="1" i="1" dirty="0">
                <a:latin typeface="Century Gothic"/>
                <a:cs typeface="Century Gothic"/>
              </a:rPr>
              <a:t/>
            </a:r>
            <a:br>
              <a:rPr lang="en-US" sz="2800" b="1" i="1" dirty="0">
                <a:latin typeface="Century Gothic"/>
                <a:cs typeface="Century Gothic"/>
              </a:rPr>
            </a:br>
            <a:r>
              <a:rPr lang="en-US" sz="2800" b="1" i="1" dirty="0" err="1" smtClean="0">
                <a:latin typeface="Century Gothic"/>
                <a:cs typeface="Century Gothic"/>
              </a:rPr>
              <a:t>hacia</a:t>
            </a:r>
            <a:r>
              <a:rPr lang="en-US" sz="2800" b="1" i="1" dirty="0" smtClean="0">
                <a:latin typeface="Century Gothic"/>
                <a:cs typeface="Century Gothic"/>
              </a:rPr>
              <a:t> </a:t>
            </a:r>
            <a:r>
              <a:rPr lang="en-US" sz="2800" b="1" i="1" dirty="0" err="1">
                <a:latin typeface="Century Gothic"/>
                <a:cs typeface="Century Gothic"/>
              </a:rPr>
              <a:t>otro</a:t>
            </a:r>
            <a:r>
              <a:rPr lang="en-US" sz="2800" b="1" i="1" dirty="0">
                <a:latin typeface="Century Gothic"/>
                <a:cs typeface="Century Gothic"/>
              </a:rPr>
              <a:t> </a:t>
            </a:r>
            <a:r>
              <a:rPr lang="en-US" sz="2800" b="1" i="1" dirty="0" err="1" smtClean="0">
                <a:latin typeface="Century Gothic"/>
                <a:cs typeface="Century Gothic"/>
              </a:rPr>
              <a:t>idioma</a:t>
            </a:r>
            <a:endParaRPr lang="en-US" sz="2800" b="1" i="1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4613" y="3996599"/>
            <a:ext cx="6053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Son </a:t>
            </a:r>
            <a:r>
              <a:rPr lang="en-US" sz="2800" dirty="0" err="1">
                <a:latin typeface="Century Gothic"/>
                <a:cs typeface="Century Gothic"/>
              </a:rPr>
              <a:t>muy</a:t>
            </a:r>
            <a:r>
              <a:rPr lang="en-US" sz="2800" dirty="0">
                <a:latin typeface="Century Gothic"/>
                <a:cs typeface="Century Gothic"/>
              </a:rPr>
              <a:t> </a:t>
            </a:r>
            <a:r>
              <a:rPr lang="en-US" sz="2800" dirty="0" err="1">
                <a:latin typeface="Century Gothic"/>
                <a:cs typeface="Century Gothic"/>
              </a:rPr>
              <a:t>comunes</a:t>
            </a:r>
            <a:r>
              <a:rPr lang="en-US" sz="2800" dirty="0">
                <a:latin typeface="Century Gothic"/>
                <a:cs typeface="Century Gothic"/>
              </a:rPr>
              <a:t> en el </a:t>
            </a:r>
            <a:r>
              <a:rPr lang="en-US" sz="2800" dirty="0" err="1">
                <a:latin typeface="Century Gothic"/>
                <a:cs typeface="Century Gothic"/>
              </a:rPr>
              <a:t>lenguaje</a:t>
            </a:r>
            <a:r>
              <a:rPr lang="en-US" sz="2800" dirty="0">
                <a:latin typeface="Century Gothic"/>
                <a:cs typeface="Century Gothic"/>
              </a:rPr>
              <a:t> </a:t>
            </a:r>
            <a:r>
              <a:rPr lang="en-US" sz="2800" dirty="0" err="1">
                <a:latin typeface="Century Gothic"/>
                <a:cs typeface="Century Gothic"/>
              </a:rPr>
              <a:t>empleado</a:t>
            </a:r>
            <a:r>
              <a:rPr lang="en-US" sz="2800" dirty="0">
                <a:latin typeface="Century Gothic"/>
                <a:cs typeface="Century Gothic"/>
              </a:rPr>
              <a:t> </a:t>
            </a:r>
            <a:r>
              <a:rPr lang="en-US" sz="2800" dirty="0" err="1">
                <a:latin typeface="Century Gothic"/>
                <a:cs typeface="Century Gothic"/>
              </a:rPr>
              <a:t>por</a:t>
            </a:r>
            <a:r>
              <a:rPr lang="en-US" sz="2800" dirty="0">
                <a:latin typeface="Century Gothic"/>
                <a:cs typeface="Century Gothic"/>
              </a:rPr>
              <a:t> los </a:t>
            </a:r>
            <a:r>
              <a:rPr lang="en-US" sz="2800" dirty="0" err="1">
                <a:latin typeface="Century Gothic"/>
                <a:cs typeface="Century Gothic"/>
              </a:rPr>
              <a:t>adolescentes</a:t>
            </a:r>
            <a:r>
              <a:rPr lang="en-US" sz="2800" dirty="0">
                <a:latin typeface="Century Gothic"/>
                <a:cs typeface="Century Gothic"/>
              </a:rPr>
              <a:t>, </a:t>
            </a:r>
            <a:r>
              <a:rPr lang="en-US" sz="2800" dirty="0" err="1">
                <a:latin typeface="Century Gothic"/>
                <a:cs typeface="Century Gothic"/>
              </a:rPr>
              <a:t>debido</a:t>
            </a:r>
            <a:r>
              <a:rPr lang="en-US" sz="2800" dirty="0">
                <a:latin typeface="Century Gothic"/>
                <a:cs typeface="Century Gothic"/>
              </a:rPr>
              <a:t> a la </a:t>
            </a:r>
            <a:r>
              <a:rPr lang="en-US" sz="2800" dirty="0" err="1">
                <a:latin typeface="Century Gothic"/>
                <a:cs typeface="Century Gothic"/>
              </a:rPr>
              <a:t>influencia</a:t>
            </a:r>
            <a:r>
              <a:rPr lang="en-US" sz="2800" dirty="0">
                <a:latin typeface="Century Gothic"/>
                <a:cs typeface="Century Gothic"/>
              </a:rPr>
              <a:t> </a:t>
            </a:r>
            <a:r>
              <a:rPr lang="en-US" sz="2800" dirty="0" smtClean="0">
                <a:latin typeface="Century Gothic"/>
                <a:cs typeface="Century Gothic"/>
              </a:rPr>
              <a:t>de los </a:t>
            </a:r>
            <a:r>
              <a:rPr lang="en-US" sz="2800" dirty="0" err="1">
                <a:latin typeface="Century Gothic"/>
                <a:cs typeface="Century Gothic"/>
              </a:rPr>
              <a:t>medios</a:t>
            </a:r>
            <a:r>
              <a:rPr lang="en-US" sz="2800" dirty="0">
                <a:latin typeface="Century Gothic"/>
                <a:cs typeface="Century Gothic"/>
              </a:rPr>
              <a:t> de </a:t>
            </a:r>
            <a:r>
              <a:rPr lang="en-US" sz="2800" dirty="0" err="1" smtClean="0">
                <a:latin typeface="Century Gothic"/>
                <a:cs typeface="Century Gothic"/>
              </a:rPr>
              <a:t>comunicación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400112" y="3099862"/>
            <a:ext cx="8211116" cy="3478696"/>
          </a:xfrm>
          <a:prstGeom prst="star12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1.bp.blogspot.com/-Q9xmkeSAkcs/TsVE0PrBvSI/AAAAAAAAACE/3tnZAX_yLF0/s760/servicios-web-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9620"/>
          <a:stretch/>
        </p:blipFill>
        <p:spPr bwMode="auto">
          <a:xfrm>
            <a:off x="411887" y="353795"/>
            <a:ext cx="4762500" cy="176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175" t="16106" r="9557" b="27266"/>
          <a:stretch/>
        </p:blipFill>
        <p:spPr>
          <a:xfrm>
            <a:off x="2318259" y="347182"/>
            <a:ext cx="4466053" cy="852076"/>
          </a:xfrm>
          <a:prstGeom prst="rect">
            <a:avLst/>
          </a:prstGeom>
        </p:spPr>
      </p:pic>
      <p:sp>
        <p:nvSpPr>
          <p:cNvPr id="8" name="8 Marco"/>
          <p:cNvSpPr/>
          <p:nvPr/>
        </p:nvSpPr>
        <p:spPr>
          <a:xfrm>
            <a:off x="-36513" y="-26988"/>
            <a:ext cx="9180513" cy="6884988"/>
          </a:xfrm>
          <a:prstGeom prst="frame">
            <a:avLst>
              <a:gd name="adj1" fmla="val 1922"/>
            </a:avLst>
          </a:prstGeom>
          <a:solidFill>
            <a:schemeClr val="accent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5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t="25685" r="15312" b="6150"/>
          <a:stretch/>
        </p:blipFill>
        <p:spPr bwMode="auto">
          <a:xfrm>
            <a:off x="424332" y="1471698"/>
            <a:ext cx="8396803" cy="46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8 Marco"/>
          <p:cNvSpPr/>
          <p:nvPr/>
        </p:nvSpPr>
        <p:spPr>
          <a:xfrm>
            <a:off x="-36513" y="-26988"/>
            <a:ext cx="9180513" cy="6884988"/>
          </a:xfrm>
          <a:prstGeom prst="frame">
            <a:avLst>
              <a:gd name="adj1" fmla="val 1922"/>
            </a:avLst>
          </a:prstGeom>
          <a:solidFill>
            <a:schemeClr val="accent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028" name="Picture 4" descr="http://fishtrain.com/wp-content/uploads/2007/08/apple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04" y="4482485"/>
            <a:ext cx="1648651" cy="168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821535" y="520224"/>
            <a:ext cx="7564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entury Gothic"/>
                <a:cs typeface="Century Gothic"/>
              </a:rPr>
              <a:t>Formas</a:t>
            </a:r>
            <a:r>
              <a:rPr lang="en-US" sz="3200" b="1" dirty="0" smtClean="0">
                <a:latin typeface="Century Gothic"/>
                <a:cs typeface="Century Gothic"/>
              </a:rPr>
              <a:t> </a:t>
            </a:r>
            <a:r>
              <a:rPr lang="en-US" sz="3200" b="1" dirty="0" err="1" smtClean="0">
                <a:latin typeface="Century Gothic"/>
                <a:cs typeface="Century Gothic"/>
              </a:rPr>
              <a:t>para</a:t>
            </a:r>
            <a:r>
              <a:rPr lang="en-US" sz="3200" b="1" dirty="0" smtClean="0">
                <a:latin typeface="Century Gothic"/>
                <a:cs typeface="Century Gothic"/>
              </a:rPr>
              <a:t> </a:t>
            </a:r>
            <a:r>
              <a:rPr lang="en-US" sz="3200" b="1" dirty="0" err="1" smtClean="0">
                <a:latin typeface="Century Gothic"/>
                <a:cs typeface="Century Gothic"/>
              </a:rPr>
              <a:t>incorporarlos</a:t>
            </a:r>
            <a:r>
              <a:rPr lang="en-US" sz="3200" b="1" dirty="0" smtClean="0">
                <a:latin typeface="Century Gothic"/>
                <a:cs typeface="Century Gothic"/>
              </a:rPr>
              <a:t> al </a:t>
            </a:r>
            <a:r>
              <a:rPr lang="en-US" sz="3200" b="1" dirty="0" err="1" smtClean="0">
                <a:latin typeface="Century Gothic"/>
                <a:cs typeface="Century Gothic"/>
              </a:rPr>
              <a:t>español</a:t>
            </a:r>
            <a:endParaRPr lang="en-US" sz="3200" b="1" dirty="0" smtClean="0">
              <a:latin typeface="Century Gothic"/>
              <a:cs typeface="Century Gothic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420281" y="1471699"/>
            <a:ext cx="1222396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entury Gothic"/>
                <a:cs typeface="Century Gothic"/>
              </a:rPr>
              <a:t># 1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433680" y="2844311"/>
            <a:ext cx="1601248" cy="5847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3200" b="1" dirty="0" smtClean="0">
                <a:solidFill>
                  <a:srgbClr val="008000"/>
                </a:solidFill>
                <a:latin typeface="Century Gothic"/>
                <a:cs typeface="Century Gothic"/>
              </a:rPr>
              <a:t>RAE</a:t>
            </a:r>
          </a:p>
        </p:txBody>
      </p:sp>
      <p:sp>
        <p:nvSpPr>
          <p:cNvPr id="2" name="Rectangle 1"/>
          <p:cNvSpPr/>
          <p:nvPr/>
        </p:nvSpPr>
        <p:spPr>
          <a:xfrm>
            <a:off x="232833" y="636550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Century Gothic"/>
                <a:cs typeface="Century Gothic"/>
                <a:hlinkClick r:id="rId5"/>
              </a:rPr>
              <a:t>http://es.slideshare.net/pazaaz1/anglicismos</a:t>
            </a:r>
            <a:endParaRPr lang="en-U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281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127" y="488692"/>
            <a:ext cx="7393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entury Gothic"/>
                <a:cs typeface="Century Gothic"/>
              </a:rPr>
              <a:t>Naturalización</a:t>
            </a:r>
            <a:r>
              <a:rPr lang="en-US" sz="3200" b="1" dirty="0" smtClean="0">
                <a:latin typeface="Century Gothic"/>
                <a:cs typeface="Century Gothic"/>
              </a:rPr>
              <a:t> de </a:t>
            </a:r>
            <a:r>
              <a:rPr lang="en-US" sz="3200" b="1" dirty="0" err="1" smtClean="0">
                <a:latin typeface="Century Gothic"/>
                <a:cs typeface="Century Gothic"/>
              </a:rPr>
              <a:t>estos</a:t>
            </a:r>
            <a:r>
              <a:rPr lang="en-US" sz="3200" b="1" dirty="0">
                <a:latin typeface="Century Gothic"/>
                <a:cs typeface="Century Gothic"/>
              </a:rPr>
              <a:t/>
            </a:r>
            <a:br>
              <a:rPr lang="en-US" sz="3200" b="1" dirty="0">
                <a:latin typeface="Century Gothic"/>
                <a:cs typeface="Century Gothic"/>
              </a:rPr>
            </a:br>
            <a:r>
              <a:rPr lang="en-US" sz="3200" b="1" dirty="0" err="1" smtClean="0">
                <a:latin typeface="Century Gothic"/>
                <a:cs typeface="Century Gothic"/>
              </a:rPr>
              <a:t>préstamos</a:t>
            </a:r>
            <a:r>
              <a:rPr lang="en-US" sz="3200" b="1" dirty="0" smtClean="0">
                <a:latin typeface="Century Gothic"/>
                <a:cs typeface="Century Gothic"/>
              </a:rPr>
              <a:t> </a:t>
            </a:r>
            <a:r>
              <a:rPr lang="en-US" sz="3200" b="1" dirty="0" err="1" smtClean="0">
                <a:latin typeface="Century Gothic"/>
                <a:cs typeface="Century Gothic"/>
              </a:rPr>
              <a:t>lingüísticos</a:t>
            </a:r>
            <a:endParaRPr lang="en-US" sz="3200" b="1" dirty="0" smtClean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686" y="1945720"/>
            <a:ext cx="777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/>
                <a:cs typeface="Century Gothic"/>
              </a:rPr>
              <a:t>* </a:t>
            </a:r>
            <a:r>
              <a:rPr lang="en-US" sz="2800" b="1" dirty="0" err="1" smtClean="0">
                <a:latin typeface="Century Gothic"/>
                <a:cs typeface="Century Gothic"/>
              </a:rPr>
              <a:t>Palabras</a:t>
            </a:r>
            <a:r>
              <a:rPr lang="en-US" sz="2800" b="1" dirty="0" smtClean="0">
                <a:latin typeface="Century Gothic"/>
                <a:cs typeface="Century Gothic"/>
              </a:rPr>
              <a:t> </a:t>
            </a:r>
            <a:r>
              <a:rPr lang="en-US" sz="2800" b="1" dirty="0" err="1" smtClean="0">
                <a:latin typeface="Century Gothic"/>
                <a:cs typeface="Century Gothic"/>
              </a:rPr>
              <a:t>que</a:t>
            </a:r>
            <a:r>
              <a:rPr lang="en-US" sz="2800" b="1" dirty="0">
                <a:latin typeface="Century Gothic"/>
                <a:cs typeface="Century Gothic"/>
              </a:rPr>
              <a:t> </a:t>
            </a:r>
            <a:r>
              <a:rPr lang="en-US" sz="2800" b="1" dirty="0" smtClean="0">
                <a:latin typeface="Century Gothic"/>
                <a:cs typeface="Century Gothic"/>
              </a:rPr>
              <a:t>se </a:t>
            </a:r>
            <a:r>
              <a:rPr lang="en-US" sz="2800" b="1" dirty="0" err="1" smtClean="0">
                <a:latin typeface="Century Gothic"/>
                <a:cs typeface="Century Gothic"/>
              </a:rPr>
              <a:t>han</a:t>
            </a:r>
            <a:r>
              <a:rPr lang="en-US" sz="2800" b="1" dirty="0" smtClean="0">
                <a:latin typeface="Century Gothic"/>
                <a:cs typeface="Century Gothic"/>
              </a:rPr>
              <a:t> </a:t>
            </a:r>
            <a:r>
              <a:rPr lang="en-US" sz="2800" b="1" dirty="0" err="1" smtClean="0">
                <a:latin typeface="Century Gothic"/>
                <a:cs typeface="Century Gothic"/>
              </a:rPr>
              <a:t>castellanizado</a:t>
            </a:r>
            <a:r>
              <a:rPr lang="en-US" sz="2800" b="1" dirty="0" smtClean="0">
                <a:latin typeface="Century Gothic"/>
                <a:cs typeface="Century Gothic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85772" y="3880933"/>
            <a:ext cx="3476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cambia </a:t>
            </a:r>
            <a:r>
              <a:rPr lang="en-US" sz="2400" dirty="0"/>
              <a:t>la </a:t>
            </a:r>
            <a:r>
              <a:rPr lang="en-US" sz="2400" dirty="0" err="1" smtClean="0"/>
              <a:t>ortografía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y </a:t>
            </a:r>
            <a:r>
              <a:rPr lang="en-US" sz="2400" dirty="0"/>
              <a:t>la </a:t>
            </a:r>
            <a:r>
              <a:rPr lang="en-US" sz="2400" dirty="0" err="1" smtClean="0"/>
              <a:t>pronunciación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26601" y="2754332"/>
            <a:ext cx="31355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Century Gothic"/>
                <a:cs typeface="Century Gothic"/>
              </a:rPr>
              <a:t>fútbol</a:t>
            </a:r>
            <a:endParaRPr lang="en-US" sz="2800" b="1" dirty="0" smtClean="0">
              <a:latin typeface="Century Gothic"/>
              <a:cs typeface="Century Gothic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Century Gothic"/>
                <a:cs typeface="Century Gothic"/>
              </a:rPr>
              <a:t>guachimán</a:t>
            </a:r>
            <a:endParaRPr lang="en-US" sz="2800" b="1" dirty="0" smtClean="0">
              <a:latin typeface="Century Gothic"/>
              <a:cs typeface="Century Gothic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Century Gothic"/>
                <a:cs typeface="Century Gothic"/>
              </a:rPr>
              <a:t>béisbol</a:t>
            </a:r>
            <a:endParaRPr lang="en-US" sz="2800" b="1" dirty="0" smtClean="0">
              <a:latin typeface="Century Gothic"/>
              <a:cs typeface="Century Gothic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Century Gothic"/>
                <a:cs typeface="Century Gothic"/>
              </a:rPr>
              <a:t>güisqui</a:t>
            </a:r>
            <a:endParaRPr lang="en-US" sz="2800" b="1" dirty="0" smtClean="0">
              <a:latin typeface="Century Gothic"/>
              <a:cs typeface="Century Gothic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Century Gothic"/>
                <a:cs typeface="Century Gothic"/>
              </a:rPr>
              <a:t>sándwich</a:t>
            </a:r>
            <a:endParaRPr lang="en-US" sz="2800" b="1" dirty="0" smtClean="0">
              <a:latin typeface="Century Gothic"/>
              <a:cs typeface="Century Gothic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Century Gothic"/>
                <a:cs typeface="Century Gothic"/>
              </a:rPr>
              <a:t>voleibol</a:t>
            </a:r>
            <a:endParaRPr lang="en-US" sz="2800" b="1" dirty="0" smtClean="0">
              <a:latin typeface="Century Gothic"/>
              <a:cs typeface="Century Gothic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Century Gothic"/>
                <a:cs typeface="Century Gothic"/>
              </a:rPr>
              <a:t>escáner</a:t>
            </a:r>
            <a:endParaRPr lang="en-US" sz="2800" b="1" dirty="0" smtClean="0">
              <a:latin typeface="Century Gothic"/>
              <a:cs typeface="Century Gothic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Century Gothic"/>
                <a:cs typeface="Century Gothic"/>
              </a:rPr>
              <a:t>líder</a:t>
            </a:r>
            <a:r>
              <a:rPr lang="en-US" sz="2800" b="1" dirty="0" smtClean="0">
                <a:latin typeface="Century Gothic"/>
                <a:cs typeface="Century Gothic"/>
              </a:rPr>
              <a:t> …</a:t>
            </a:r>
          </a:p>
          <a:p>
            <a:pPr marL="457200" indent="-457200">
              <a:buFontTx/>
              <a:buChar char="-"/>
            </a:pPr>
            <a:endParaRPr lang="en-US" sz="2800" b="1" dirty="0" smtClean="0">
              <a:latin typeface="Century Gothic"/>
              <a:cs typeface="Century Gothic"/>
            </a:endParaRPr>
          </a:p>
        </p:txBody>
      </p:sp>
      <p:sp>
        <p:nvSpPr>
          <p:cNvPr id="5" name="Cloud 4"/>
          <p:cNvSpPr/>
          <p:nvPr/>
        </p:nvSpPr>
        <p:spPr>
          <a:xfrm>
            <a:off x="4269373" y="3306896"/>
            <a:ext cx="4209929" cy="2070011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97404" y="5571332"/>
            <a:ext cx="3476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= </a:t>
            </a:r>
            <a:r>
              <a:rPr lang="en-US" sz="2400" dirty="0" err="1" smtClean="0">
                <a:solidFill>
                  <a:srgbClr val="FF0000"/>
                </a:solidFill>
              </a:rPr>
              <a:t>préstamo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léxico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8 Marco"/>
          <p:cNvSpPr/>
          <p:nvPr/>
        </p:nvSpPr>
        <p:spPr>
          <a:xfrm>
            <a:off x="-36513" y="-26988"/>
            <a:ext cx="9180513" cy="6884988"/>
          </a:xfrm>
          <a:prstGeom prst="frame">
            <a:avLst>
              <a:gd name="adj1" fmla="val 1922"/>
            </a:avLst>
          </a:prstGeom>
          <a:solidFill>
            <a:schemeClr val="accent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20281" y="458292"/>
            <a:ext cx="1222396" cy="58477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entury Gothic"/>
                <a:cs typeface="Century Gothic"/>
              </a:rPr>
              <a:t># 1</a:t>
            </a:r>
          </a:p>
        </p:txBody>
      </p:sp>
      <p:pic>
        <p:nvPicPr>
          <p:cNvPr id="13" name="Picture 6" descr="http://www.childrenschaletpreschool.com/images/boy1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570" y="5451989"/>
            <a:ext cx="2986087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/>
          <p:cNvSpPr txBox="1"/>
          <p:nvPr/>
        </p:nvSpPr>
        <p:spPr>
          <a:xfrm>
            <a:off x="7099363" y="2468940"/>
            <a:ext cx="1601248" cy="5847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3200" b="1" dirty="0" smtClean="0">
                <a:solidFill>
                  <a:srgbClr val="008000"/>
                </a:solidFill>
                <a:latin typeface="Century Gothic"/>
                <a:cs typeface="Century Gothic"/>
              </a:rPr>
              <a:t>RAE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0730" y="6378631"/>
            <a:ext cx="82562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</a:t>
            </a:r>
            <a:r>
              <a:rPr lang="en-US" sz="1400" dirty="0" err="1" smtClean="0">
                <a:hlinkClick r:id="rId3"/>
              </a:rPr>
              <a:t>www.slideshare.net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err="1" smtClean="0">
                <a:hlinkClick r:id="rId3"/>
              </a:rPr>
              <a:t>ksocorro</a:t>
            </a:r>
            <a:r>
              <a:rPr lang="en-US" sz="1400" dirty="0" smtClean="0">
                <a:hlinkClick r:id="rId3"/>
              </a:rPr>
              <a:t>/algunos-problemas-de-traduccin-ingls-espaol-5121191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4303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t="12436" r="2761" b="2725"/>
          <a:stretch/>
        </p:blipFill>
        <p:spPr bwMode="auto">
          <a:xfrm>
            <a:off x="504497" y="1420439"/>
            <a:ext cx="8040414" cy="491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8 Marco"/>
          <p:cNvSpPr/>
          <p:nvPr/>
        </p:nvSpPr>
        <p:spPr>
          <a:xfrm>
            <a:off x="-36513" y="-26988"/>
            <a:ext cx="9180513" cy="6884988"/>
          </a:xfrm>
          <a:prstGeom prst="frame">
            <a:avLst>
              <a:gd name="adj1" fmla="val 1922"/>
            </a:avLst>
          </a:prstGeom>
          <a:solidFill>
            <a:schemeClr val="accent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21535" y="488692"/>
            <a:ext cx="7564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entury Gothic"/>
                <a:cs typeface="Century Gothic"/>
              </a:rPr>
              <a:t>Formas</a:t>
            </a:r>
            <a:r>
              <a:rPr lang="en-US" sz="3200" b="1" dirty="0" smtClean="0">
                <a:latin typeface="Century Gothic"/>
                <a:cs typeface="Century Gothic"/>
              </a:rPr>
              <a:t> </a:t>
            </a:r>
            <a:r>
              <a:rPr lang="en-US" sz="3200" b="1" dirty="0" err="1" smtClean="0">
                <a:latin typeface="Century Gothic"/>
                <a:cs typeface="Century Gothic"/>
              </a:rPr>
              <a:t>para</a:t>
            </a:r>
            <a:r>
              <a:rPr lang="en-US" sz="3200" b="1" dirty="0" smtClean="0">
                <a:latin typeface="Century Gothic"/>
                <a:cs typeface="Century Gothic"/>
              </a:rPr>
              <a:t> </a:t>
            </a:r>
            <a:r>
              <a:rPr lang="en-US" sz="3200" b="1" dirty="0" err="1" smtClean="0">
                <a:latin typeface="Century Gothic"/>
                <a:cs typeface="Century Gothic"/>
              </a:rPr>
              <a:t>incorporarlos</a:t>
            </a:r>
            <a:r>
              <a:rPr lang="en-US" sz="3200" b="1" dirty="0" smtClean="0">
                <a:latin typeface="Century Gothic"/>
                <a:cs typeface="Century Gothic"/>
              </a:rPr>
              <a:t> al </a:t>
            </a:r>
            <a:r>
              <a:rPr lang="en-US" sz="3200" b="1" dirty="0" err="1" smtClean="0">
                <a:latin typeface="Century Gothic"/>
                <a:cs typeface="Century Gothic"/>
              </a:rPr>
              <a:t>español</a:t>
            </a:r>
            <a:endParaRPr lang="en-US" sz="3200" b="1" dirty="0" smtClean="0">
              <a:latin typeface="Century Gothic"/>
              <a:cs typeface="Century Gothic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309919" y="1172145"/>
            <a:ext cx="1222396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entury Gothic"/>
                <a:cs typeface="Century Gothic"/>
              </a:rPr>
              <a:t># 2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284719" y="6179260"/>
            <a:ext cx="490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/>
                <a:cs typeface="Century Gothic"/>
              </a:rPr>
              <a:t>¿</a:t>
            </a:r>
            <a:r>
              <a:rPr lang="en-US" sz="2400" b="1" dirty="0" err="1" smtClean="0">
                <a:latin typeface="Century Gothic"/>
                <a:cs typeface="Century Gothic"/>
              </a:rPr>
              <a:t>qué</a:t>
            </a:r>
            <a:r>
              <a:rPr lang="en-US" sz="2400" b="1" dirty="0" smtClean="0"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latin typeface="Century Gothic"/>
                <a:cs typeface="Century Gothic"/>
              </a:rPr>
              <a:t>otros</a:t>
            </a:r>
            <a:r>
              <a:rPr lang="en-US" sz="2400" b="1" dirty="0" smtClean="0"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latin typeface="Century Gothic"/>
                <a:cs typeface="Century Gothic"/>
              </a:rPr>
              <a:t>ejemplos</a:t>
            </a:r>
            <a:r>
              <a:rPr lang="en-US" sz="2400" b="1" dirty="0" smtClean="0"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latin typeface="Century Gothic"/>
                <a:cs typeface="Century Gothic"/>
              </a:rPr>
              <a:t>conoces</a:t>
            </a:r>
            <a:r>
              <a:rPr lang="en-US" sz="2400" b="1" dirty="0" smtClean="0"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527854" y="2595942"/>
            <a:ext cx="1601248" cy="5847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3200" b="1" dirty="0" smtClean="0">
                <a:solidFill>
                  <a:srgbClr val="008000"/>
                </a:solidFill>
                <a:latin typeface="Century Gothic"/>
                <a:cs typeface="Century Gothic"/>
              </a:rPr>
              <a:t>RAE</a:t>
            </a:r>
          </a:p>
        </p:txBody>
      </p:sp>
    </p:spTree>
    <p:extLst>
      <p:ext uri="{BB962C8B-B14F-4D97-AF65-F5344CB8AC3E}">
        <p14:creationId xmlns:p14="http://schemas.microsoft.com/office/powerpoint/2010/main" val="27620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t="10070" r="2318" b="2472"/>
          <a:stretch/>
        </p:blipFill>
        <p:spPr bwMode="auto">
          <a:xfrm>
            <a:off x="508832" y="1701022"/>
            <a:ext cx="7960419" cy="464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8 Marco"/>
          <p:cNvSpPr/>
          <p:nvPr/>
        </p:nvSpPr>
        <p:spPr>
          <a:xfrm>
            <a:off x="-36513" y="-26988"/>
            <a:ext cx="9180513" cy="6884988"/>
          </a:xfrm>
          <a:prstGeom prst="frame">
            <a:avLst>
              <a:gd name="adj1" fmla="val 1922"/>
            </a:avLst>
          </a:prstGeom>
          <a:solidFill>
            <a:schemeClr val="accent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21535" y="488692"/>
            <a:ext cx="7564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entury Gothic"/>
                <a:cs typeface="Century Gothic"/>
              </a:rPr>
              <a:t>Formas</a:t>
            </a:r>
            <a:r>
              <a:rPr lang="en-US" sz="3200" b="1" dirty="0" smtClean="0">
                <a:latin typeface="Century Gothic"/>
                <a:cs typeface="Century Gothic"/>
              </a:rPr>
              <a:t> </a:t>
            </a:r>
            <a:r>
              <a:rPr lang="en-US" sz="3200" b="1" dirty="0" err="1" smtClean="0">
                <a:latin typeface="Century Gothic"/>
                <a:cs typeface="Century Gothic"/>
              </a:rPr>
              <a:t>para</a:t>
            </a:r>
            <a:r>
              <a:rPr lang="en-US" sz="3200" b="1" dirty="0" smtClean="0">
                <a:latin typeface="Century Gothic"/>
                <a:cs typeface="Century Gothic"/>
              </a:rPr>
              <a:t> </a:t>
            </a:r>
            <a:r>
              <a:rPr lang="en-US" sz="3200" b="1" dirty="0" err="1" smtClean="0">
                <a:latin typeface="Century Gothic"/>
                <a:cs typeface="Century Gothic"/>
              </a:rPr>
              <a:t>incorporarlos</a:t>
            </a:r>
            <a:r>
              <a:rPr lang="en-US" sz="3200" b="1" dirty="0" smtClean="0">
                <a:latin typeface="Century Gothic"/>
                <a:cs typeface="Century Gothic"/>
              </a:rPr>
              <a:t> al </a:t>
            </a:r>
            <a:r>
              <a:rPr lang="en-US" sz="3200" b="1" dirty="0" err="1" smtClean="0">
                <a:latin typeface="Century Gothic"/>
                <a:cs typeface="Century Gothic"/>
              </a:rPr>
              <a:t>español</a:t>
            </a:r>
            <a:endParaRPr lang="en-US" sz="3200" b="1" dirty="0" smtClean="0">
              <a:latin typeface="Century Gothic"/>
              <a:cs typeface="Century Gothic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215323" y="1329805"/>
            <a:ext cx="1222396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entury Gothic"/>
                <a:cs typeface="Century Gothic"/>
              </a:rPr>
              <a:t># 3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21535" y="5003311"/>
            <a:ext cx="1601248" cy="5847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3200" b="1" dirty="0" smtClean="0">
                <a:solidFill>
                  <a:srgbClr val="008000"/>
                </a:solidFill>
                <a:latin typeface="Century Gothic"/>
                <a:cs typeface="Century Gothic"/>
              </a:rPr>
              <a:t>RAE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291935" y="5740487"/>
            <a:ext cx="1601248" cy="5847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3200" b="1" dirty="0" smtClean="0">
                <a:solidFill>
                  <a:srgbClr val="008000"/>
                </a:solidFill>
                <a:latin typeface="Century Gothic"/>
                <a:cs typeface="Century Gothic"/>
              </a:rPr>
              <a:t>RAE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956684" y="4494246"/>
            <a:ext cx="1601248" cy="5847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entury Gothic"/>
                <a:ea typeface="Zapf Dingbats"/>
                <a:cs typeface="Century Gothic"/>
                <a:sym typeface="Zapf Dingbats"/>
              </a:rPr>
              <a:t>X </a:t>
            </a:r>
            <a:r>
              <a:rPr lang="en-US" sz="3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RAE</a:t>
            </a:r>
          </a:p>
        </p:txBody>
      </p:sp>
    </p:spTree>
    <p:extLst>
      <p:ext uri="{BB962C8B-B14F-4D97-AF65-F5344CB8AC3E}">
        <p14:creationId xmlns:p14="http://schemas.microsoft.com/office/powerpoint/2010/main" val="297699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9617" y="608828"/>
            <a:ext cx="7393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entury Gothic"/>
                <a:cs typeface="Century Gothic"/>
              </a:rPr>
              <a:t>Transferencia</a:t>
            </a:r>
            <a:r>
              <a:rPr lang="en-US" sz="3200" b="1" dirty="0" smtClean="0">
                <a:latin typeface="Century Gothic"/>
                <a:cs typeface="Century Gothic"/>
              </a:rPr>
              <a:t> de </a:t>
            </a:r>
            <a:r>
              <a:rPr lang="en-US" sz="3200" b="1" dirty="0" err="1" smtClean="0">
                <a:latin typeface="Century Gothic"/>
                <a:cs typeface="Century Gothic"/>
              </a:rPr>
              <a:t>estos</a:t>
            </a:r>
            <a:r>
              <a:rPr lang="en-US" sz="3200" b="1" dirty="0">
                <a:latin typeface="Century Gothic"/>
                <a:cs typeface="Century Gothic"/>
              </a:rPr>
              <a:t/>
            </a:r>
            <a:br>
              <a:rPr lang="en-US" sz="3200" b="1" dirty="0">
                <a:latin typeface="Century Gothic"/>
                <a:cs typeface="Century Gothic"/>
              </a:rPr>
            </a:br>
            <a:r>
              <a:rPr lang="en-US" sz="3200" b="1" dirty="0" err="1" smtClean="0">
                <a:latin typeface="Century Gothic"/>
                <a:cs typeface="Century Gothic"/>
              </a:rPr>
              <a:t>préstamos</a:t>
            </a:r>
            <a:r>
              <a:rPr lang="en-US" sz="3200" b="1" dirty="0" smtClean="0">
                <a:latin typeface="Century Gothic"/>
                <a:cs typeface="Century Gothic"/>
              </a:rPr>
              <a:t> </a:t>
            </a:r>
            <a:r>
              <a:rPr lang="en-US" sz="3200" b="1" dirty="0" err="1" smtClean="0">
                <a:latin typeface="Century Gothic"/>
                <a:cs typeface="Century Gothic"/>
              </a:rPr>
              <a:t>lingüísticos</a:t>
            </a:r>
            <a:endParaRPr lang="en-US" sz="3200" b="1" dirty="0" smtClean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686" y="2285475"/>
            <a:ext cx="777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/>
                <a:cs typeface="Century Gothic"/>
              </a:rPr>
              <a:t>* </a:t>
            </a:r>
            <a:r>
              <a:rPr lang="en-US" sz="2800" b="1" dirty="0" err="1" smtClean="0">
                <a:latin typeface="Century Gothic"/>
                <a:cs typeface="Century Gothic"/>
              </a:rPr>
              <a:t>Palabras</a:t>
            </a:r>
            <a:r>
              <a:rPr lang="en-US" sz="2800" b="1" dirty="0" smtClean="0">
                <a:latin typeface="Century Gothic"/>
                <a:cs typeface="Century Gothic"/>
              </a:rPr>
              <a:t> </a:t>
            </a:r>
            <a:r>
              <a:rPr lang="en-US" sz="2800" b="1" dirty="0" err="1" smtClean="0">
                <a:latin typeface="Century Gothic"/>
                <a:cs typeface="Century Gothic"/>
              </a:rPr>
              <a:t>que</a:t>
            </a:r>
            <a:r>
              <a:rPr lang="en-US" sz="2800" b="1" dirty="0" smtClean="0">
                <a:latin typeface="Century Gothic"/>
                <a:cs typeface="Century Gothic"/>
              </a:rPr>
              <a:t> </a:t>
            </a:r>
            <a:r>
              <a:rPr lang="en-US" sz="2800" b="1" dirty="0" err="1" smtClean="0">
                <a:latin typeface="Century Gothic"/>
                <a:cs typeface="Century Gothic"/>
              </a:rPr>
              <a:t>conservan</a:t>
            </a:r>
            <a:r>
              <a:rPr lang="en-US" sz="2800" b="1" dirty="0" smtClean="0">
                <a:latin typeface="Century Gothic"/>
                <a:cs typeface="Century Gothic"/>
              </a:rPr>
              <a:t> </a:t>
            </a:r>
            <a:r>
              <a:rPr lang="en-US" sz="2800" b="1" dirty="0" err="1" smtClean="0">
                <a:latin typeface="Century Gothic"/>
                <a:cs typeface="Century Gothic"/>
              </a:rPr>
              <a:t>su</a:t>
            </a:r>
            <a:r>
              <a:rPr lang="en-US" sz="2800" b="1" dirty="0" smtClean="0">
                <a:latin typeface="Century Gothic"/>
                <a:cs typeface="Century Gothic"/>
              </a:rPr>
              <a:t> forma original: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08935" y="3931283"/>
            <a:ext cx="3476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mantiene</a:t>
            </a:r>
            <a:r>
              <a:rPr lang="en-US" sz="2400" dirty="0" smtClean="0"/>
              <a:t> </a:t>
            </a:r>
            <a:r>
              <a:rPr lang="en-US" sz="2400" dirty="0"/>
              <a:t>la </a:t>
            </a:r>
            <a:r>
              <a:rPr lang="en-US" sz="2400" dirty="0" err="1" smtClean="0"/>
              <a:t>ortografía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y </a:t>
            </a:r>
            <a:r>
              <a:rPr lang="en-US" sz="2400" dirty="0"/>
              <a:t>la </a:t>
            </a:r>
            <a:r>
              <a:rPr lang="en-US" sz="2400" dirty="0" err="1" smtClean="0"/>
              <a:t>pronunciación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26601" y="3033089"/>
            <a:ext cx="3135525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>
                <a:latin typeface="Century Gothic"/>
                <a:cs typeface="Century Gothic"/>
              </a:rPr>
              <a:t>Internet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latin typeface="Century Gothic"/>
                <a:cs typeface="Century Gothic"/>
              </a:rPr>
              <a:t>shorts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latin typeface="Century Gothic"/>
                <a:cs typeface="Century Gothic"/>
              </a:rPr>
              <a:t>rugby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latin typeface="Century Gothic"/>
                <a:cs typeface="Century Gothic"/>
              </a:rPr>
              <a:t>show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latin typeface="Century Gothic"/>
                <a:cs typeface="Century Gothic"/>
              </a:rPr>
              <a:t>golf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latin typeface="Century Gothic"/>
                <a:cs typeface="Century Gothic"/>
              </a:rPr>
              <a:t>t</a:t>
            </a:r>
            <a:r>
              <a:rPr lang="en-US" sz="2800" b="1" dirty="0" smtClean="0">
                <a:latin typeface="Century Gothic"/>
                <a:cs typeface="Century Gothic"/>
              </a:rPr>
              <a:t>est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latin typeface="Century Gothic"/>
                <a:cs typeface="Century Gothic"/>
              </a:rPr>
              <a:t>blog…</a:t>
            </a:r>
          </a:p>
          <a:p>
            <a:pPr marL="457200" indent="-457200">
              <a:buFontTx/>
              <a:buChar char="-"/>
            </a:pPr>
            <a:endParaRPr lang="en-US" sz="2800" b="1" dirty="0" smtClean="0">
              <a:latin typeface="Century Gothic"/>
              <a:cs typeface="Century Gothic"/>
            </a:endParaRPr>
          </a:p>
        </p:txBody>
      </p:sp>
      <p:sp>
        <p:nvSpPr>
          <p:cNvPr id="5" name="Cloud 4"/>
          <p:cNvSpPr/>
          <p:nvPr/>
        </p:nvSpPr>
        <p:spPr>
          <a:xfrm>
            <a:off x="4192536" y="3357246"/>
            <a:ext cx="4209929" cy="2070011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00515" y="5809947"/>
            <a:ext cx="3476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= </a:t>
            </a:r>
            <a:r>
              <a:rPr lang="en-US" sz="2400" dirty="0" err="1" smtClean="0">
                <a:solidFill>
                  <a:srgbClr val="FF0000"/>
                </a:solidFill>
              </a:rPr>
              <a:t>extranjerismo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puro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8 Marco"/>
          <p:cNvSpPr/>
          <p:nvPr/>
        </p:nvSpPr>
        <p:spPr>
          <a:xfrm>
            <a:off x="-36513" y="-26988"/>
            <a:ext cx="9180513" cy="6884988"/>
          </a:xfrm>
          <a:prstGeom prst="frame">
            <a:avLst>
              <a:gd name="adj1" fmla="val 1922"/>
            </a:avLst>
          </a:prstGeom>
          <a:solidFill>
            <a:schemeClr val="accent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215323" y="1329805"/>
            <a:ext cx="1222396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entury Gothic"/>
                <a:cs typeface="Century Gothic"/>
              </a:rPr>
              <a:t># 3</a:t>
            </a:r>
          </a:p>
        </p:txBody>
      </p:sp>
      <p:pic>
        <p:nvPicPr>
          <p:cNvPr id="12" name="Picture 7" descr="https://encrypted-tbn2.gstatic.com/images?q=tbn:ANd9GcS0mxVQeUetiVsy9iH1108OpyTQvic7Wk8ciVIwnAcXRRF1_9It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9" y="162035"/>
            <a:ext cx="12954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/>
          <p:cNvSpPr txBox="1"/>
          <p:nvPr/>
        </p:nvSpPr>
        <p:spPr>
          <a:xfrm>
            <a:off x="3391912" y="5496392"/>
            <a:ext cx="1601248" cy="5847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3200" b="1" dirty="0" smtClean="0">
                <a:solidFill>
                  <a:srgbClr val="008000"/>
                </a:solidFill>
                <a:latin typeface="Century Gothic"/>
                <a:cs typeface="Century Gothic"/>
              </a:rPr>
              <a:t>RAE</a:t>
            </a:r>
          </a:p>
        </p:txBody>
      </p:sp>
    </p:spTree>
    <p:extLst>
      <p:ext uri="{BB962C8B-B14F-4D97-AF65-F5344CB8AC3E}">
        <p14:creationId xmlns:p14="http://schemas.microsoft.com/office/powerpoint/2010/main" val="35848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021" y="608828"/>
            <a:ext cx="7393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entury Gothic"/>
                <a:cs typeface="Century Gothic"/>
              </a:rPr>
              <a:t>Adaptación</a:t>
            </a:r>
            <a:r>
              <a:rPr lang="en-US" sz="3200" b="1" dirty="0" smtClean="0">
                <a:latin typeface="Century Gothic"/>
                <a:cs typeface="Century Gothic"/>
              </a:rPr>
              <a:t> o </a:t>
            </a:r>
            <a:r>
              <a:rPr lang="en-US" sz="3200" b="1" dirty="0" err="1" smtClean="0">
                <a:latin typeface="Century Gothic"/>
                <a:cs typeface="Century Gothic"/>
              </a:rPr>
              <a:t>incorporación</a:t>
            </a:r>
            <a:r>
              <a:rPr lang="en-US" sz="3200" b="1" dirty="0" smtClean="0">
                <a:latin typeface="Century Gothic"/>
                <a:cs typeface="Century Gothic"/>
              </a:rPr>
              <a:t> de </a:t>
            </a:r>
            <a:r>
              <a:rPr lang="en-US" sz="3200" b="1" dirty="0" err="1" smtClean="0">
                <a:latin typeface="Century Gothic"/>
                <a:cs typeface="Century Gothic"/>
              </a:rPr>
              <a:t>estos</a:t>
            </a:r>
            <a:r>
              <a:rPr lang="en-US" sz="3200" b="1" dirty="0" smtClean="0">
                <a:latin typeface="Century Gothic"/>
                <a:cs typeface="Century Gothic"/>
              </a:rPr>
              <a:t> </a:t>
            </a:r>
            <a:r>
              <a:rPr lang="en-US" sz="3200" b="1" dirty="0" err="1" smtClean="0">
                <a:latin typeface="Century Gothic"/>
                <a:cs typeface="Century Gothic"/>
              </a:rPr>
              <a:t>préstamos</a:t>
            </a:r>
            <a:r>
              <a:rPr lang="en-US" sz="3200" b="1" dirty="0" smtClean="0">
                <a:latin typeface="Century Gothic"/>
                <a:cs typeface="Century Gothic"/>
              </a:rPr>
              <a:t> </a:t>
            </a:r>
            <a:r>
              <a:rPr lang="en-US" sz="3200" b="1" dirty="0" err="1" smtClean="0">
                <a:latin typeface="Century Gothic"/>
                <a:cs typeface="Century Gothic"/>
              </a:rPr>
              <a:t>lingüísticos</a:t>
            </a:r>
            <a:endParaRPr lang="en-US" sz="3200" b="1" dirty="0" smtClean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119" y="2344176"/>
            <a:ext cx="8089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0350" indent="-260350"/>
            <a:r>
              <a:rPr lang="en-US" sz="2800" b="1" dirty="0" smtClean="0">
                <a:latin typeface="Century Gothic"/>
                <a:cs typeface="Century Gothic"/>
              </a:rPr>
              <a:t>* </a:t>
            </a:r>
            <a:r>
              <a:rPr lang="en-US" sz="2800" b="1" dirty="0" err="1" smtClean="0">
                <a:latin typeface="Century Gothic"/>
                <a:cs typeface="Century Gothic"/>
              </a:rPr>
              <a:t>Palabras</a:t>
            </a:r>
            <a:r>
              <a:rPr lang="en-US" sz="2800" b="1" dirty="0" smtClean="0">
                <a:latin typeface="Century Gothic"/>
                <a:cs typeface="Century Gothic"/>
              </a:rPr>
              <a:t> </a:t>
            </a:r>
            <a:r>
              <a:rPr lang="en-US" sz="2800" b="1" dirty="0" err="1" smtClean="0">
                <a:latin typeface="Century Gothic"/>
                <a:cs typeface="Century Gothic"/>
              </a:rPr>
              <a:t>que</a:t>
            </a:r>
            <a:r>
              <a:rPr lang="en-US" sz="2800" b="1" dirty="0" smtClean="0">
                <a:latin typeface="Century Gothic"/>
                <a:cs typeface="Century Gothic"/>
              </a:rPr>
              <a:t> </a:t>
            </a:r>
            <a:r>
              <a:rPr lang="en-US" sz="2800" b="1" dirty="0" err="1">
                <a:latin typeface="Century Gothic"/>
                <a:cs typeface="Century Gothic"/>
              </a:rPr>
              <a:t>mantiene</a:t>
            </a:r>
            <a:r>
              <a:rPr lang="en-US" sz="2800" b="1" dirty="0">
                <a:latin typeface="Century Gothic"/>
                <a:cs typeface="Century Gothic"/>
              </a:rPr>
              <a:t> la </a:t>
            </a:r>
            <a:r>
              <a:rPr lang="en-US" sz="2800" b="1" dirty="0" err="1">
                <a:latin typeface="Century Gothic"/>
                <a:cs typeface="Century Gothic"/>
              </a:rPr>
              <a:t>ortografía</a:t>
            </a:r>
            <a:r>
              <a:rPr lang="en-US" sz="2800" b="1" dirty="0">
                <a:latin typeface="Century Gothic"/>
                <a:cs typeface="Century Gothic"/>
              </a:rPr>
              <a:t> </a:t>
            </a:r>
            <a:r>
              <a:rPr lang="en-US" sz="2800" b="1" dirty="0" err="1" smtClean="0">
                <a:latin typeface="Century Gothic"/>
                <a:cs typeface="Century Gothic"/>
              </a:rPr>
              <a:t>inglesa</a:t>
            </a:r>
            <a:r>
              <a:rPr lang="en-US" sz="2800" b="1" dirty="0">
                <a:latin typeface="Century Gothic"/>
                <a:cs typeface="Century Gothic"/>
              </a:rPr>
              <a:t> </a:t>
            </a:r>
            <a:r>
              <a:rPr lang="en-US" sz="2800" b="1" dirty="0" err="1" smtClean="0">
                <a:latin typeface="Century Gothic"/>
                <a:cs typeface="Century Gothic"/>
              </a:rPr>
              <a:t>pero</a:t>
            </a:r>
            <a:r>
              <a:rPr lang="en-US" sz="2800" b="1" dirty="0" smtClean="0">
                <a:latin typeface="Century Gothic"/>
                <a:cs typeface="Century Gothic"/>
              </a:rPr>
              <a:t> </a:t>
            </a:r>
            <a:r>
              <a:rPr lang="en-US" sz="2800" b="1" dirty="0">
                <a:latin typeface="Century Gothic"/>
                <a:cs typeface="Century Gothic"/>
              </a:rPr>
              <a:t>la </a:t>
            </a:r>
            <a:r>
              <a:rPr lang="en-US" sz="2800" b="1" dirty="0" err="1">
                <a:latin typeface="Century Gothic"/>
                <a:cs typeface="Century Gothic"/>
              </a:rPr>
              <a:t>pronunciación</a:t>
            </a:r>
            <a:r>
              <a:rPr lang="en-US" sz="2800" b="1" dirty="0">
                <a:latin typeface="Century Gothic"/>
                <a:cs typeface="Century Gothic"/>
              </a:rPr>
              <a:t> </a:t>
            </a:r>
            <a:r>
              <a:rPr lang="en-US" sz="2800" b="1" dirty="0" err="1" smtClean="0">
                <a:latin typeface="Century Gothic"/>
                <a:cs typeface="Century Gothic"/>
              </a:rPr>
              <a:t>está</a:t>
            </a:r>
            <a:r>
              <a:rPr lang="en-US" sz="2800" b="1" dirty="0" smtClean="0">
                <a:latin typeface="Century Gothic"/>
                <a:cs typeface="Century Gothic"/>
              </a:rPr>
              <a:t> </a:t>
            </a:r>
            <a:r>
              <a:rPr lang="en-US" sz="2800" b="1" dirty="0" err="1" smtClean="0">
                <a:latin typeface="Century Gothic"/>
                <a:cs typeface="Century Gothic"/>
              </a:rPr>
              <a:t>castellanizada</a:t>
            </a:r>
            <a:r>
              <a:rPr lang="en-US" sz="2800" b="1" dirty="0" smtClean="0">
                <a:latin typeface="Century Gothic"/>
                <a:cs typeface="Century Gothic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6601" y="3818598"/>
            <a:ext cx="51361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>
                <a:latin typeface="Century Gothic"/>
                <a:cs typeface="Century Gothic"/>
              </a:rPr>
              <a:t>hippie ( </a:t>
            </a:r>
            <a:r>
              <a:rPr lang="en-US" sz="2800" b="1" dirty="0" err="1" smtClean="0">
                <a:latin typeface="Century Gothic"/>
                <a:cs typeface="Century Gothic"/>
              </a:rPr>
              <a:t>jipi</a:t>
            </a:r>
            <a:r>
              <a:rPr lang="en-US" sz="2800" b="1" dirty="0" smtClean="0">
                <a:latin typeface="Century Gothic"/>
                <a:cs typeface="Century Gothic"/>
              </a:rPr>
              <a:t> )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latin typeface="Century Gothic"/>
                <a:cs typeface="Century Gothic"/>
              </a:rPr>
              <a:t>c</a:t>
            </a:r>
            <a:r>
              <a:rPr lang="en-US" sz="2800" b="1" dirty="0" smtClean="0">
                <a:latin typeface="Century Gothic"/>
                <a:cs typeface="Century Gothic"/>
              </a:rPr>
              <a:t>lub (club)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Century Gothic"/>
                <a:cs typeface="Century Gothic"/>
              </a:rPr>
              <a:t>pijamas</a:t>
            </a:r>
            <a:r>
              <a:rPr lang="en-US" sz="2800" b="1" dirty="0" smtClean="0">
                <a:latin typeface="Century Gothic"/>
                <a:cs typeface="Century Gothic"/>
              </a:rPr>
              <a:t> </a:t>
            </a:r>
            <a:r>
              <a:rPr lang="en-US" sz="2800" b="1" dirty="0" smtClean="0">
                <a:latin typeface="Century Gothic"/>
                <a:cs typeface="Century Gothic"/>
              </a:rPr>
              <a:t>(</a:t>
            </a:r>
            <a:r>
              <a:rPr lang="en-US" sz="2800" b="1" dirty="0" err="1" smtClean="0">
                <a:latin typeface="Century Gothic"/>
                <a:cs typeface="Century Gothic"/>
              </a:rPr>
              <a:t>piyamas</a:t>
            </a:r>
            <a:r>
              <a:rPr lang="en-US" sz="2800" b="1" dirty="0" smtClean="0">
                <a:latin typeface="Century Gothic"/>
                <a:cs typeface="Century Gothic"/>
              </a:rPr>
              <a:t>)  …</a:t>
            </a:r>
          </a:p>
          <a:p>
            <a:pPr marL="457200" indent="-457200">
              <a:buFontTx/>
              <a:buChar char="-"/>
            </a:pPr>
            <a:endParaRPr lang="en-US" sz="2800" b="1" dirty="0" smtClean="0">
              <a:latin typeface="Century Gothic"/>
              <a:cs typeface="Century Gothic"/>
            </a:endParaRPr>
          </a:p>
        </p:txBody>
      </p:sp>
      <p:sp>
        <p:nvSpPr>
          <p:cNvPr id="5" name="8 Marco"/>
          <p:cNvSpPr/>
          <p:nvPr/>
        </p:nvSpPr>
        <p:spPr>
          <a:xfrm>
            <a:off x="-36513" y="-26988"/>
            <a:ext cx="9180513" cy="6884988"/>
          </a:xfrm>
          <a:prstGeom prst="frame">
            <a:avLst>
              <a:gd name="adj1" fmla="val 1922"/>
            </a:avLst>
          </a:prstGeom>
          <a:solidFill>
            <a:schemeClr val="accent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7170" name="Picture 2" descr="http://img.costumecraze.com/images/vendors/fashion/740896-Girls-Pink-Hippie-or-Disco-Costume-Pants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928" y="3807667"/>
            <a:ext cx="1495165" cy="225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1520034" y="5484737"/>
            <a:ext cx="1601248" cy="5847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3200" b="1" dirty="0" smtClean="0">
                <a:solidFill>
                  <a:srgbClr val="008000"/>
                </a:solidFill>
                <a:latin typeface="Century Gothic"/>
                <a:cs typeface="Century Gothic"/>
              </a:rPr>
              <a:t>RAE</a:t>
            </a:r>
          </a:p>
        </p:txBody>
      </p:sp>
    </p:spTree>
    <p:extLst>
      <p:ext uri="{BB962C8B-B14F-4D97-AF65-F5344CB8AC3E}">
        <p14:creationId xmlns:p14="http://schemas.microsoft.com/office/powerpoint/2010/main" val="243384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021" y="608828"/>
            <a:ext cx="73934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entury Gothic"/>
                <a:cs typeface="Century Gothic"/>
              </a:rPr>
              <a:t>¡ </a:t>
            </a:r>
            <a:r>
              <a:rPr lang="en-US" sz="3200" b="1" dirty="0" err="1" smtClean="0">
                <a:latin typeface="Century Gothic"/>
                <a:cs typeface="Century Gothic"/>
              </a:rPr>
              <a:t>Cuidado</a:t>
            </a:r>
            <a:r>
              <a:rPr lang="en-US" sz="3200" b="1" dirty="0" smtClean="0">
                <a:latin typeface="Century Gothic"/>
                <a:cs typeface="Century Gothic"/>
              </a:rPr>
              <a:t> con los “</a:t>
            </a:r>
            <a:r>
              <a:rPr lang="en-US" sz="3200" b="1" dirty="0" err="1" smtClean="0">
                <a:latin typeface="Century Gothic"/>
                <a:cs typeface="Century Gothic"/>
              </a:rPr>
              <a:t>falsos</a:t>
            </a:r>
            <a:r>
              <a:rPr lang="en-US" sz="3200" b="1" dirty="0" smtClean="0">
                <a:latin typeface="Century Gothic"/>
                <a:cs typeface="Century Gothic"/>
              </a:rPr>
              <a:t> amigos” !</a:t>
            </a:r>
          </a:p>
        </p:txBody>
      </p:sp>
      <p:sp>
        <p:nvSpPr>
          <p:cNvPr id="4" name="8 Marco"/>
          <p:cNvSpPr/>
          <p:nvPr/>
        </p:nvSpPr>
        <p:spPr>
          <a:xfrm>
            <a:off x="-36513" y="-26988"/>
            <a:ext cx="9180513" cy="6884988"/>
          </a:xfrm>
          <a:prstGeom prst="frame">
            <a:avLst>
              <a:gd name="adj1" fmla="val 1922"/>
            </a:avLst>
          </a:prstGeom>
          <a:solidFill>
            <a:schemeClr val="accent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6146" name="Picture 2" descr="http://vignette4.wikia.nocookie.net/lossimpson/images/2/22/Cuidado.png/revision/latest?cb=20090911164906&amp;path-prefix=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77" y="4326554"/>
            <a:ext cx="2205993" cy="183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ages.clipartpanda.com/sad-boy-clipart-royalty-free-boy-clipart-illustration-10489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4" r="9866" b="7053"/>
          <a:stretch/>
        </p:blipFill>
        <p:spPr bwMode="auto">
          <a:xfrm flipH="1">
            <a:off x="6487427" y="4045935"/>
            <a:ext cx="1741085" cy="225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5021" y="1799166"/>
            <a:ext cx="73934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entury Gothic"/>
                <a:cs typeface="Century Gothic"/>
              </a:rPr>
              <a:t>Un </a:t>
            </a:r>
            <a:r>
              <a:rPr lang="en-US" sz="2800" dirty="0" err="1">
                <a:latin typeface="Century Gothic"/>
                <a:cs typeface="Century Gothic"/>
              </a:rPr>
              <a:t>falso</a:t>
            </a:r>
            <a:r>
              <a:rPr lang="en-US" sz="2800" dirty="0">
                <a:latin typeface="Century Gothic"/>
                <a:cs typeface="Century Gothic"/>
              </a:rPr>
              <a:t> amigo </a:t>
            </a:r>
            <a:r>
              <a:rPr lang="en-US" sz="2800" dirty="0" err="1">
                <a:latin typeface="Century Gothic"/>
                <a:cs typeface="Century Gothic"/>
              </a:rPr>
              <a:t>es</a:t>
            </a:r>
            <a:r>
              <a:rPr lang="en-US" sz="2800" dirty="0">
                <a:latin typeface="Century Gothic"/>
                <a:cs typeface="Century Gothic"/>
              </a:rPr>
              <a:t> </a:t>
            </a:r>
            <a:r>
              <a:rPr lang="en-US" sz="2800" dirty="0" err="1">
                <a:latin typeface="Century Gothic"/>
                <a:cs typeface="Century Gothic"/>
              </a:rPr>
              <a:t>una</a:t>
            </a:r>
            <a:r>
              <a:rPr lang="en-US" sz="2800" dirty="0">
                <a:latin typeface="Century Gothic"/>
                <a:cs typeface="Century Gothic"/>
              </a:rPr>
              <a:t> </a:t>
            </a:r>
            <a:r>
              <a:rPr lang="en-US" sz="2800" dirty="0" err="1">
                <a:latin typeface="Century Gothic"/>
                <a:cs typeface="Century Gothic"/>
              </a:rPr>
              <a:t>palabra</a:t>
            </a:r>
            <a:r>
              <a:rPr lang="en-US" sz="2800" dirty="0">
                <a:latin typeface="Century Gothic"/>
                <a:cs typeface="Century Gothic"/>
              </a:rPr>
              <a:t> de </a:t>
            </a:r>
            <a:r>
              <a:rPr lang="en-US" sz="2800" dirty="0" err="1">
                <a:latin typeface="Century Gothic"/>
                <a:cs typeface="Century Gothic"/>
              </a:rPr>
              <a:t>otro</a:t>
            </a:r>
            <a:r>
              <a:rPr lang="en-US" sz="2800" dirty="0">
                <a:latin typeface="Century Gothic"/>
                <a:cs typeface="Century Gothic"/>
              </a:rPr>
              <a:t> </a:t>
            </a:r>
            <a:r>
              <a:rPr lang="en-US" sz="2800" dirty="0" err="1">
                <a:latin typeface="Century Gothic"/>
                <a:cs typeface="Century Gothic"/>
              </a:rPr>
              <a:t>idioma</a:t>
            </a:r>
            <a:r>
              <a:rPr lang="en-US" sz="2800" dirty="0">
                <a:latin typeface="Century Gothic"/>
                <a:cs typeface="Century Gothic"/>
              </a:rPr>
              <a:t> </a:t>
            </a:r>
            <a:r>
              <a:rPr lang="en-US" sz="2800" dirty="0" err="1">
                <a:latin typeface="Century Gothic"/>
                <a:cs typeface="Century Gothic"/>
              </a:rPr>
              <a:t>que</a:t>
            </a:r>
            <a:r>
              <a:rPr lang="en-US" sz="2800" dirty="0">
                <a:latin typeface="Century Gothic"/>
                <a:cs typeface="Century Gothic"/>
              </a:rPr>
              <a:t> se </a:t>
            </a:r>
            <a:r>
              <a:rPr lang="en-US" sz="2800" dirty="0" err="1">
                <a:latin typeface="Century Gothic"/>
                <a:cs typeface="Century Gothic"/>
              </a:rPr>
              <a:t>parece</a:t>
            </a:r>
            <a:r>
              <a:rPr lang="en-US" sz="2800" dirty="0">
                <a:latin typeface="Century Gothic"/>
                <a:cs typeface="Century Gothic"/>
              </a:rPr>
              <a:t>, en la </a:t>
            </a:r>
            <a:r>
              <a:rPr lang="en-US" sz="2800" dirty="0" err="1">
                <a:latin typeface="Century Gothic"/>
                <a:cs typeface="Century Gothic"/>
              </a:rPr>
              <a:t>escritura</a:t>
            </a:r>
            <a:r>
              <a:rPr lang="en-US" sz="2800" dirty="0">
                <a:latin typeface="Century Gothic"/>
                <a:cs typeface="Century Gothic"/>
              </a:rPr>
              <a:t> o en la </a:t>
            </a:r>
            <a:r>
              <a:rPr lang="en-US" sz="2800" dirty="0" err="1">
                <a:latin typeface="Century Gothic"/>
                <a:cs typeface="Century Gothic"/>
              </a:rPr>
              <a:t>pronunciación</a:t>
            </a:r>
            <a:r>
              <a:rPr lang="en-US" sz="2800" dirty="0">
                <a:latin typeface="Century Gothic"/>
                <a:cs typeface="Century Gothic"/>
              </a:rPr>
              <a:t>, a </a:t>
            </a:r>
            <a:r>
              <a:rPr lang="en-US" sz="2800" dirty="0" err="1">
                <a:latin typeface="Century Gothic"/>
                <a:cs typeface="Century Gothic"/>
              </a:rPr>
              <a:t>una</a:t>
            </a:r>
            <a:r>
              <a:rPr lang="en-US" sz="2800" dirty="0">
                <a:latin typeface="Century Gothic"/>
                <a:cs typeface="Century Gothic"/>
              </a:rPr>
              <a:t> </a:t>
            </a:r>
            <a:r>
              <a:rPr lang="en-US" sz="2800" dirty="0" err="1">
                <a:latin typeface="Century Gothic"/>
                <a:cs typeface="Century Gothic"/>
              </a:rPr>
              <a:t>palabra</a:t>
            </a:r>
            <a:r>
              <a:rPr lang="en-US" sz="2800" dirty="0">
                <a:latin typeface="Century Gothic"/>
                <a:cs typeface="Century Gothic"/>
              </a:rPr>
              <a:t> de la </a:t>
            </a:r>
            <a:r>
              <a:rPr lang="en-US" sz="2800" dirty="0" err="1">
                <a:latin typeface="Century Gothic"/>
                <a:cs typeface="Century Gothic"/>
              </a:rPr>
              <a:t>lengua</a:t>
            </a:r>
            <a:r>
              <a:rPr lang="en-US" sz="2800" dirty="0">
                <a:latin typeface="Century Gothic"/>
                <a:cs typeface="Century Gothic"/>
              </a:rPr>
              <a:t> </a:t>
            </a:r>
            <a:r>
              <a:rPr lang="en-US" sz="2800" dirty="0" err="1">
                <a:latin typeface="Century Gothic"/>
                <a:cs typeface="Century Gothic"/>
              </a:rPr>
              <a:t>materna</a:t>
            </a:r>
            <a:r>
              <a:rPr lang="en-US" sz="2800" dirty="0">
                <a:latin typeface="Century Gothic"/>
                <a:cs typeface="Century Gothic"/>
              </a:rPr>
              <a:t> del </a:t>
            </a:r>
            <a:r>
              <a:rPr lang="en-US" sz="2800" dirty="0" err="1">
                <a:latin typeface="Century Gothic"/>
                <a:cs typeface="Century Gothic"/>
              </a:rPr>
              <a:t>hablante</a:t>
            </a:r>
            <a:r>
              <a:rPr lang="en-US" sz="2800" dirty="0">
                <a:latin typeface="Century Gothic"/>
                <a:cs typeface="Century Gothic"/>
              </a:rPr>
              <a:t>, </a:t>
            </a:r>
            <a:r>
              <a:rPr lang="en-US" sz="2800" dirty="0" err="1">
                <a:latin typeface="Century Gothic"/>
                <a:cs typeface="Century Gothic"/>
              </a:rPr>
              <a:t>pero</a:t>
            </a:r>
            <a:r>
              <a:rPr lang="en-US" sz="2800" dirty="0">
                <a:latin typeface="Century Gothic"/>
                <a:cs typeface="Century Gothic"/>
              </a:rPr>
              <a:t> </a:t>
            </a:r>
            <a:r>
              <a:rPr lang="en-US" sz="2800" dirty="0" err="1">
                <a:latin typeface="Century Gothic"/>
                <a:cs typeface="Century Gothic"/>
              </a:rPr>
              <a:t>que</a:t>
            </a:r>
            <a:r>
              <a:rPr lang="en-US" sz="2800" dirty="0">
                <a:latin typeface="Century Gothic"/>
                <a:cs typeface="Century Gothic"/>
              </a:rPr>
              <a:t> </a:t>
            </a:r>
            <a:r>
              <a:rPr lang="en-US" sz="2800" dirty="0" err="1">
                <a:latin typeface="Century Gothic"/>
                <a:cs typeface="Century Gothic"/>
              </a:rPr>
              <a:t>tiene</a:t>
            </a:r>
            <a:r>
              <a:rPr lang="en-US" sz="2800" dirty="0">
                <a:latin typeface="Century Gothic"/>
                <a:cs typeface="Century Gothic"/>
              </a:rPr>
              <a:t> un </a:t>
            </a:r>
            <a:r>
              <a:rPr lang="en-US" sz="2800" dirty="0" err="1">
                <a:latin typeface="Century Gothic"/>
                <a:cs typeface="Century Gothic"/>
              </a:rPr>
              <a:t>significado</a:t>
            </a:r>
            <a:r>
              <a:rPr lang="en-US" sz="2800" dirty="0">
                <a:latin typeface="Century Gothic"/>
                <a:cs typeface="Century Gothic"/>
              </a:rPr>
              <a:t> </a:t>
            </a:r>
            <a:r>
              <a:rPr lang="en-US" sz="2800" dirty="0" err="1">
                <a:latin typeface="Century Gothic"/>
                <a:cs typeface="Century Gothic"/>
              </a:rPr>
              <a:t>diferente</a:t>
            </a:r>
            <a:r>
              <a:rPr lang="en-US" sz="2800" dirty="0"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7493" y="6344360"/>
            <a:ext cx="41063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err="1">
                <a:hlinkClick r:id="rId4"/>
              </a:rPr>
              <a:t>es.wikipedia.org</a:t>
            </a:r>
            <a:r>
              <a:rPr lang="en-US" sz="1400" dirty="0">
                <a:hlinkClick r:id="rId4"/>
              </a:rPr>
              <a:t>/wiki/</a:t>
            </a:r>
            <a:r>
              <a:rPr lang="en-US" sz="1400" dirty="0" err="1">
                <a:hlinkClick r:id="rId4"/>
              </a:rPr>
              <a:t>Anexo:Falsos_amigos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655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555" y="451168"/>
            <a:ext cx="8063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entury Gothic"/>
                <a:cs typeface="Century Gothic"/>
              </a:rPr>
              <a:t>Algunos</a:t>
            </a:r>
            <a:r>
              <a:rPr lang="en-US" sz="3200" b="1" dirty="0" smtClean="0">
                <a:latin typeface="Century Gothic"/>
                <a:cs typeface="Century Gothic"/>
              </a:rPr>
              <a:t> </a:t>
            </a:r>
            <a:r>
              <a:rPr lang="en-US" sz="3200" b="1" dirty="0" err="1" smtClean="0">
                <a:latin typeface="Century Gothic"/>
                <a:cs typeface="Century Gothic"/>
              </a:rPr>
              <a:t>ejemplos</a:t>
            </a:r>
            <a:r>
              <a:rPr lang="en-US" sz="3200" b="1" dirty="0" smtClean="0">
                <a:latin typeface="Century Gothic"/>
                <a:cs typeface="Century Gothic"/>
              </a:rPr>
              <a:t> de “</a:t>
            </a:r>
            <a:r>
              <a:rPr lang="en-US" sz="3200" b="1" dirty="0" err="1" smtClean="0">
                <a:latin typeface="Century Gothic"/>
                <a:cs typeface="Century Gothic"/>
              </a:rPr>
              <a:t>falsos</a:t>
            </a:r>
            <a:r>
              <a:rPr lang="en-US" sz="3200" b="1" dirty="0" smtClean="0">
                <a:latin typeface="Century Gothic"/>
                <a:cs typeface="Century Gothic"/>
              </a:rPr>
              <a:t> amigos”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591344"/>
              </p:ext>
            </p:extLst>
          </p:nvPr>
        </p:nvGraphicFramePr>
        <p:xfrm>
          <a:off x="467027" y="1335497"/>
          <a:ext cx="8243732" cy="515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933"/>
                <a:gridCol w="2060933"/>
                <a:gridCol w="2060933"/>
                <a:gridCol w="2060933"/>
              </a:tblGrid>
              <a:tr h="10197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Expresión</a:t>
                      </a:r>
                      <a:r>
                        <a:rPr lang="en-US" sz="2000" dirty="0" smtClean="0"/>
                        <a:t> en </a:t>
                      </a:r>
                      <a:r>
                        <a:rPr lang="en-US" sz="2000" dirty="0" err="1" smtClean="0"/>
                        <a:t>inglés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 </a:t>
                      </a:r>
                      <a:r>
                        <a:rPr lang="en-US" sz="2000" dirty="0" err="1" smtClean="0"/>
                        <a:t>parece</a:t>
                      </a:r>
                      <a:r>
                        <a:rPr lang="en-US" sz="2000" dirty="0" smtClean="0"/>
                        <a:t> a la </a:t>
                      </a:r>
                      <a:r>
                        <a:rPr lang="en-US" sz="2000" dirty="0" err="1" smtClean="0"/>
                        <a:t>expresión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Pero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significa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 </a:t>
                      </a:r>
                      <a:r>
                        <a:rPr lang="en-US" sz="2000" dirty="0" err="1" smtClean="0"/>
                        <a:t>inglés</a:t>
                      </a:r>
                      <a:r>
                        <a:rPr lang="en-US" sz="2000" dirty="0" smtClean="0"/>
                        <a:t> se </a:t>
                      </a:r>
                      <a:r>
                        <a:rPr lang="en-US" sz="2000" dirty="0" err="1" smtClean="0"/>
                        <a:t>utilizaría</a:t>
                      </a:r>
                      <a:endParaRPr lang="en-US" sz="2000" dirty="0"/>
                    </a:p>
                  </a:txBody>
                  <a:tcPr anchor="ctr"/>
                </a:tc>
              </a:tr>
              <a:tr h="5908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library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librería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tienda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biblioteca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bookstore</a:t>
                      </a:r>
                      <a:endParaRPr lang="en-US" sz="2000" dirty="0"/>
                    </a:p>
                  </a:txBody>
                  <a:tcPr/>
                </a:tc>
              </a:tr>
              <a:tr h="5908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confident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confidente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confiado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confidant</a:t>
                      </a:r>
                      <a:endParaRPr lang="en-US" sz="2000" dirty="0"/>
                    </a:p>
                  </a:txBody>
                  <a:tcPr/>
                </a:tc>
              </a:tr>
              <a:tr h="5908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(to) contest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contestar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competir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(to) answer</a:t>
                      </a:r>
                      <a:endParaRPr lang="en-US" sz="2000" dirty="0"/>
                    </a:p>
                  </a:txBody>
                  <a:tcPr/>
                </a:tc>
              </a:tr>
              <a:tr h="5908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costume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costumbre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disfraz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custom, usage</a:t>
                      </a:r>
                      <a:endParaRPr lang="en-US" sz="2000" dirty="0"/>
                    </a:p>
                  </a:txBody>
                  <a:tcPr/>
                </a:tc>
              </a:tr>
              <a:tr h="5908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embarrassed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embarazada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avergonzado</a:t>
                      </a:r>
                      <a:r>
                        <a:rPr lang="en-US" sz="2000" dirty="0" smtClean="0"/>
                        <a:t>(a)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pregnant</a:t>
                      </a:r>
                      <a:endParaRPr lang="en-US" sz="2000" dirty="0"/>
                    </a:p>
                  </a:txBody>
                  <a:tcPr/>
                </a:tc>
              </a:tr>
              <a:tr h="5908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éxito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salida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success</a:t>
                      </a:r>
                      <a:endParaRPr lang="en-US" sz="2000" dirty="0"/>
                    </a:p>
                  </a:txBody>
                  <a:tcPr/>
                </a:tc>
              </a:tr>
              <a:tr h="5908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fabric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fábrica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tela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factory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8 Marco"/>
          <p:cNvSpPr/>
          <p:nvPr/>
        </p:nvSpPr>
        <p:spPr>
          <a:xfrm>
            <a:off x="-36513" y="-26988"/>
            <a:ext cx="9180513" cy="6884988"/>
          </a:xfrm>
          <a:prstGeom prst="frame">
            <a:avLst>
              <a:gd name="adj1" fmla="val 1922"/>
            </a:avLst>
          </a:prstGeom>
          <a:solidFill>
            <a:schemeClr val="accent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26587" y="460819"/>
            <a:ext cx="784171" cy="74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6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306</Words>
  <Application>Microsoft Macintosh PowerPoint</Application>
  <PresentationFormat>On-screen Show (4:3)</PresentationFormat>
  <Paragraphs>87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Colegio FD Roosevelt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Technology Department</dc:creator>
  <cp:lastModifiedBy>Technology Department</cp:lastModifiedBy>
  <cp:revision>36</cp:revision>
  <dcterms:created xsi:type="dcterms:W3CDTF">2015-03-09T02:42:37Z</dcterms:created>
  <dcterms:modified xsi:type="dcterms:W3CDTF">2015-03-17T20:24:18Z</dcterms:modified>
</cp:coreProperties>
</file>