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5D1D66-E74C-4DE7-BBB0-D4612996B64D}" type="datetimeFigureOut">
              <a:rPr lang="es-ES"/>
              <a:pPr>
                <a:defRPr/>
              </a:pPr>
              <a:t>11/17/15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519223-D53B-4E30-BF30-943A3DCE5E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929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6F0FB6-FA4A-4718-843C-F475D030B52A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593C5-5641-4AD7-9670-296C94F4548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DC3A85-959E-4FF3-A516-023801152BAE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8D9D03-1CF3-496B-BC0A-FF85E1A44C21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09636B-1F2D-4845-91F2-F249E5B2A3A6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D1DF2-3736-414B-AC2A-80A838F10189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97BE3B-77F9-4579-ABD5-D44DA7DFB5E3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2C42F0-7C64-46D9-B70B-AC3251B4149C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FB504B-2899-4F70-9859-E17D628F7E80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5A0CAAF-C0A1-492F-845D-F405864FBF4B}" type="datetimeFigureOut">
              <a:rPr lang="es-ES" smtClean="0"/>
              <a:pPr>
                <a:defRPr/>
              </a:pPr>
              <a:t>11/17/15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4BE146-EF32-4BD7-9A78-FA45202B17D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es-ES" smtClean="0"/>
              <a:t>Horacio Quiroga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8888" y="2852738"/>
            <a:ext cx="6400800" cy="10810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“A la Deriva”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581128"/>
            <a:ext cx="187166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Tm="0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Argumento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43813" cy="11080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s-ES" sz="2000" smtClean="0"/>
              <a:t>Paulino, un hombre de campo, es mordido por una serpiente Yarará y relata su dolor causado por el veneno que poco a poco invade su cuerpo.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4005263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2420938"/>
            <a:ext cx="22875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Tm="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908050"/>
            <a:ext cx="7272337" cy="2881313"/>
          </a:xfrm>
        </p:spPr>
        <p:txBody>
          <a:bodyPr/>
          <a:lstStyle/>
          <a:p>
            <a:r>
              <a:rPr lang="es-ES" sz="2400" smtClean="0"/>
              <a:t>Decide cruzar un rio para llegar a un pueblo donde conseguirá su antídoto pero en el camino no logra encontrar ayuda y sin esperanzas se deja caer en su canoa quedando a merced de las aguas.</a:t>
            </a:r>
            <a:br>
              <a:rPr lang="es-ES" sz="2400" smtClean="0"/>
            </a:br>
            <a:endParaRPr lang="es-ES" sz="240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005263"/>
            <a:ext cx="4319588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56100" y="836613"/>
            <a:ext cx="3683000" cy="2290762"/>
          </a:xfrm>
        </p:spPr>
        <p:txBody>
          <a:bodyPr/>
          <a:lstStyle/>
          <a:p>
            <a:r>
              <a:rPr lang="es-ES" sz="2800" smtClean="0"/>
              <a:t>Finalmente despierta, sintiéndose mejor y planea lo que hara al llegar a Tacurú Pacú. </a:t>
            </a:r>
            <a:br>
              <a:rPr lang="es-ES" sz="2800" smtClean="0"/>
            </a:br>
            <a:endParaRPr lang="es-ES" sz="280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550" y="3284538"/>
            <a:ext cx="4392613" cy="28813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dirty="0" smtClean="0"/>
              <a:t>Ignora que aquel bienestar en su ser es producto de la paz que lo recorre segundos antes de su muerte. Entre recuerdos de su vida y planes para el futuro, da su ultimo respiro.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333375"/>
            <a:ext cx="1781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625" y="4365625"/>
            <a:ext cx="26574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2565400"/>
            <a:ext cx="12858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42276" cy="895852"/>
          </a:xfrm>
        </p:spPr>
        <p:txBody>
          <a:bodyPr/>
          <a:lstStyle/>
          <a:p>
            <a:r>
              <a:rPr lang="es-ES" sz="3200" dirty="0" smtClean="0"/>
              <a:t>Vida y Obra de Horacio Quiroga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84213" y="1557338"/>
            <a:ext cx="2519362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FF0000"/>
                </a:solidFill>
                <a:latin typeface="Calibri" pitchFamily="34" charset="0"/>
              </a:rPr>
              <a:t>Nacido el 31/12/1987</a:t>
            </a:r>
          </a:p>
          <a:p>
            <a:r>
              <a:rPr lang="es-ES" sz="2400">
                <a:solidFill>
                  <a:srgbClr val="FF0000"/>
                </a:solidFill>
                <a:latin typeface="Calibri" pitchFamily="34" charset="0"/>
              </a:rPr>
              <a:t>en Salto, Uruguay. </a:t>
            </a: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3563938" y="1628775"/>
            <a:ext cx="24479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Fue periodista, </a:t>
            </a:r>
            <a:r>
              <a:rPr lang="es-ES" sz="2400" dirty="0" smtClean="0">
                <a:solidFill>
                  <a:srgbClr val="00B050"/>
                </a:solidFill>
                <a:latin typeface="Calibri" pitchFamily="34" charset="0"/>
              </a:rPr>
              <a:t>crítico </a:t>
            </a:r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de cine y prolífero narrador.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372225" y="1341438"/>
            <a:ext cx="22320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7030A0"/>
                </a:solidFill>
                <a:latin typeface="Calibri" pitchFamily="34" charset="0"/>
              </a:rPr>
              <a:t>Su vida se vio plagada de muertes de personas cercanas a él.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755650" y="3500438"/>
            <a:ext cx="259238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solidFill>
                  <a:srgbClr val="0070C0"/>
                </a:solidFill>
                <a:latin typeface="Calibri" pitchFamily="34" charset="0"/>
              </a:rPr>
              <a:t>T</a:t>
            </a:r>
            <a:r>
              <a:rPr lang="es-ES" sz="2000" dirty="0" smtClean="0">
                <a:solidFill>
                  <a:srgbClr val="0070C0"/>
                </a:solidFill>
                <a:latin typeface="Calibri" pitchFamily="34" charset="0"/>
              </a:rPr>
              <a:t>rágicos </a:t>
            </a:r>
            <a:r>
              <a:rPr lang="es-ES" sz="2000" dirty="0">
                <a:solidFill>
                  <a:srgbClr val="0070C0"/>
                </a:solidFill>
                <a:latin typeface="Calibri" pitchFamily="34" charset="0"/>
              </a:rPr>
              <a:t>eventos, marcaron sus obras y dos características en ellas: la muerte como destino, y la selva como espacio.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08400" y="3357563"/>
            <a:ext cx="1943100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Se realizó como: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v"/>
              <a:defRPr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Fundador de una revista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v"/>
              <a:defRPr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Docente en </a:t>
            </a: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Buenos Aires</a:t>
            </a:r>
            <a:endParaRPr lang="es-ES" sz="20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v"/>
              <a:defRPr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Juez de paz en Misiones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v"/>
              <a:defRPr/>
            </a:pPr>
            <a:r>
              <a:rPr lang="es-ES" sz="2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Cónsul de Uruguay en </a:t>
            </a: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Argentina</a:t>
            </a:r>
            <a:endParaRPr lang="es-ES" sz="20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6372225" y="3357563"/>
            <a:ext cx="1944688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solidFill>
                  <a:schemeClr val="accent2"/>
                </a:solidFill>
                <a:latin typeface="Calibri" pitchFamily="34" charset="0"/>
              </a:rPr>
              <a:t>Algunas de sus obras: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000" b="1">
                <a:solidFill>
                  <a:schemeClr val="accent2"/>
                </a:solidFill>
                <a:latin typeface="Calibri" pitchFamily="34" charset="0"/>
              </a:rPr>
              <a:t>El Crimen del Otro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000" b="1">
                <a:solidFill>
                  <a:schemeClr val="accent2"/>
                </a:solidFill>
                <a:latin typeface="Calibri" pitchFamily="34" charset="0"/>
              </a:rPr>
              <a:t>Los perseguidos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000" b="1">
                <a:solidFill>
                  <a:schemeClr val="accent2"/>
                </a:solidFill>
                <a:latin typeface="Calibri" pitchFamily="34" charset="0"/>
              </a:rPr>
              <a:t>Anaconda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000" b="1">
                <a:solidFill>
                  <a:schemeClr val="accent2"/>
                </a:solidFill>
                <a:latin typeface="Calibri" pitchFamily="34" charset="0"/>
              </a:rPr>
              <a:t>Los desterrados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000" b="1">
                <a:solidFill>
                  <a:schemeClr val="accent2"/>
                </a:solidFill>
                <a:latin typeface="Calibri" pitchFamily="34" charset="0"/>
              </a:rPr>
              <a:t>Pasado Amor</a:t>
            </a: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/>
                </a:solidFill>
              </a:rPr>
              <a:t>Análisis de la Obra</a:t>
            </a: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971550" y="1628775"/>
            <a:ext cx="3095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latin typeface="Calibri" pitchFamily="34" charset="0"/>
              </a:rPr>
              <a:t>En esta obra podemos ver las principales características de Horacio Quiroga al reconocer:</a:t>
            </a: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4716463" y="1557338"/>
            <a:ext cx="27352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0B050"/>
                </a:solidFill>
                <a:latin typeface="Calibri" pitchFamily="34" charset="0"/>
              </a:rPr>
              <a:t>La Selva </a:t>
            </a:r>
            <a:r>
              <a:rPr lang="es-ES" dirty="0">
                <a:solidFill>
                  <a:srgbClr val="00B050"/>
                </a:solidFill>
                <a:latin typeface="Calibri" pitchFamily="34" charset="0"/>
              </a:rPr>
              <a:t>como espacio </a:t>
            </a:r>
            <a:r>
              <a:rPr lang="es-ES" dirty="0" smtClean="0">
                <a:solidFill>
                  <a:srgbClr val="00B050"/>
                </a:solidFill>
                <a:latin typeface="Calibri" pitchFamily="34" charset="0"/>
              </a:rPr>
              <a:t>dramático (</a:t>
            </a:r>
            <a:r>
              <a:rPr lang="es-ES" dirty="0">
                <a:solidFill>
                  <a:srgbClr val="00B050"/>
                </a:solidFill>
                <a:latin typeface="Calibri" pitchFamily="34" charset="0"/>
              </a:rPr>
              <a:t>lugar que atrajo la </a:t>
            </a:r>
            <a:r>
              <a:rPr lang="es-ES" dirty="0" smtClean="0">
                <a:solidFill>
                  <a:srgbClr val="00B050"/>
                </a:solidFill>
                <a:latin typeface="Calibri" pitchFamily="34" charset="0"/>
              </a:rPr>
              <a:t>atención </a:t>
            </a:r>
            <a:r>
              <a:rPr lang="es-ES" dirty="0">
                <a:solidFill>
                  <a:srgbClr val="00B050"/>
                </a:solidFill>
                <a:latin typeface="Calibri" pitchFamily="34" charset="0"/>
              </a:rPr>
              <a:t>del autor y en el cual </a:t>
            </a:r>
            <a:r>
              <a:rPr lang="es-ES" dirty="0" smtClean="0">
                <a:solidFill>
                  <a:srgbClr val="00B050"/>
                </a:solidFill>
                <a:latin typeface="Calibri" pitchFamily="34" charset="0"/>
              </a:rPr>
              <a:t>vivió </a:t>
            </a:r>
            <a:r>
              <a:rPr lang="es-ES" dirty="0">
                <a:solidFill>
                  <a:srgbClr val="00B050"/>
                </a:solidFill>
                <a:latin typeface="Calibri" pitchFamily="34" charset="0"/>
              </a:rPr>
              <a:t>durante años).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859338" y="2924175"/>
            <a:ext cx="2736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7030A0"/>
                </a:solidFill>
                <a:latin typeface="Calibri" pitchFamily="34" charset="0"/>
              </a:rPr>
              <a:t>La Muerte</a:t>
            </a:r>
            <a:r>
              <a:rPr lang="es-ES">
                <a:solidFill>
                  <a:srgbClr val="7030A0"/>
                </a:solidFill>
                <a:latin typeface="Calibri" pitchFamily="34" charset="0"/>
              </a:rPr>
              <a:t> como el final del cuento y destino inexorable.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3924300" y="2060575"/>
            <a:ext cx="719138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3924300" y="2349500"/>
            <a:ext cx="647700" cy="719138"/>
          </a:xfrm>
          <a:prstGeom prst="straightConnector1">
            <a:avLst/>
          </a:prstGeom>
          <a:ln w="158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331913" y="4076700"/>
            <a:ext cx="66960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>
                <a:solidFill>
                  <a:srgbClr val="FF0000"/>
                </a:solidFill>
                <a:latin typeface="Calibri" pitchFamily="34" charset="0"/>
              </a:rPr>
              <a:t>El autor simboliza el camino de la vida con el trayecto que recorre </a:t>
            </a:r>
            <a:r>
              <a:rPr lang="es-ES" i="1" dirty="0">
                <a:solidFill>
                  <a:srgbClr val="FF0000"/>
                </a:solidFill>
                <a:latin typeface="Calibri" pitchFamily="34" charset="0"/>
              </a:rPr>
              <a:t>Paulino</a:t>
            </a:r>
            <a:r>
              <a:rPr lang="es-ES" dirty="0">
                <a:solidFill>
                  <a:srgbClr val="FF0000"/>
                </a:solidFill>
                <a:latin typeface="Calibri" pitchFamily="34" charset="0"/>
              </a:rPr>
              <a:t> desde que es mordido por una serpiente hasta su muerte en el lecho del </a:t>
            </a:r>
            <a:r>
              <a:rPr lang="es-ES" dirty="0" smtClean="0">
                <a:solidFill>
                  <a:srgbClr val="FF0000"/>
                </a:solidFill>
                <a:latin typeface="Calibri" pitchFamily="34" charset="0"/>
              </a:rPr>
              <a:t>río</a:t>
            </a:r>
            <a:r>
              <a:rPr lang="es-ES" dirty="0">
                <a:solidFill>
                  <a:srgbClr val="FF0000"/>
                </a:solidFill>
                <a:latin typeface="Calibri" pitchFamily="34" charset="0"/>
              </a:rPr>
              <a:t>: la concibe como un sendero agresivo y hostil en el que las personas se van desgastando, en soledad, sin recibir la ayuda añorada.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1331640" y="5589240"/>
            <a:ext cx="6119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>
                <a:solidFill>
                  <a:srgbClr val="0070C0"/>
                </a:solidFill>
                <a:latin typeface="Calibri" pitchFamily="34" charset="0"/>
              </a:rPr>
              <a:t>Observa la muerte como el final del sufrimiento, el descanso de toda la </a:t>
            </a:r>
            <a:r>
              <a:rPr lang="es-ES" dirty="0" smtClean="0">
                <a:solidFill>
                  <a:srgbClr val="0070C0"/>
                </a:solidFill>
                <a:latin typeface="Calibri" pitchFamily="34" charset="0"/>
              </a:rPr>
              <a:t>angustia </a:t>
            </a:r>
            <a:r>
              <a:rPr lang="es-ES" dirty="0">
                <a:solidFill>
                  <a:srgbClr val="0070C0"/>
                </a:solidFill>
                <a:latin typeface="Calibri" pitchFamily="34" charset="0"/>
              </a:rPr>
              <a:t>y </a:t>
            </a:r>
            <a:r>
              <a:rPr lang="es-ES" dirty="0" smtClean="0">
                <a:solidFill>
                  <a:srgbClr val="0070C0"/>
                </a:solidFill>
                <a:latin typeface="Calibri" pitchFamily="34" charset="0"/>
              </a:rPr>
              <a:t>dolor </a:t>
            </a:r>
            <a:r>
              <a:rPr lang="es-ES" dirty="0">
                <a:solidFill>
                  <a:srgbClr val="0070C0"/>
                </a:solidFill>
                <a:latin typeface="Calibri" pitchFamily="34" charset="0"/>
              </a:rPr>
              <a:t>que sufrimos mientras vivimos.</a:t>
            </a: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116013" y="765175"/>
            <a:ext cx="3311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En sus cuentos, Quiroga aplica sus consejos plasmados en “Decálogo del Perfecto Cuentista”, como ser: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364163" y="692150"/>
            <a:ext cx="27368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FF0000"/>
                </a:solidFill>
                <a:latin typeface="Calibri" pitchFamily="34" charset="0"/>
              </a:rPr>
              <a:t>Las tres primeras lineas resultan ser tan importantes como las tres ultimas.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64163" y="2060575"/>
            <a:ext cx="23764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No adjetiva sin necesidad.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716463" y="2924175"/>
            <a:ext cx="1584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00B050"/>
                </a:solidFill>
                <a:latin typeface="Calibri" pitchFamily="34" charset="0"/>
              </a:rPr>
              <a:t>Utiliza sustantivos fuertes y coloridos.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2771775" y="3357563"/>
            <a:ext cx="15128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0070C0"/>
                </a:solidFill>
                <a:latin typeface="Calibri" pitchFamily="34" charset="0"/>
              </a:rPr>
              <a:t>Acompaña a sus personajes y sigue con ellos hasta el final.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971550" y="3429000"/>
            <a:ext cx="14398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7030A0"/>
                </a:solidFill>
                <a:latin typeface="Calibri" pitchFamily="34" charset="0"/>
              </a:rPr>
              <a:t>Escribe sin importar la impresión que causara luego.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211638" y="1125538"/>
            <a:ext cx="1008062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995738" y="1557338"/>
            <a:ext cx="1223962" cy="7921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635375" y="1916113"/>
            <a:ext cx="1223963" cy="936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3132138" y="2205038"/>
            <a:ext cx="71437" cy="1008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1835150" y="2133600"/>
            <a:ext cx="936625" cy="12239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971550" y="836613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dirty="0">
                <a:solidFill>
                  <a:srgbClr val="FF0000"/>
                </a:solidFill>
                <a:latin typeface="Calibri" pitchFamily="34" charset="0"/>
              </a:rPr>
              <a:t>El </a:t>
            </a:r>
            <a:r>
              <a:rPr lang="es-ES" sz="3200" dirty="0" smtClean="0">
                <a:solidFill>
                  <a:srgbClr val="FF0000"/>
                </a:solidFill>
                <a:latin typeface="Calibri" pitchFamily="34" charset="0"/>
              </a:rPr>
              <a:t>Título </a:t>
            </a:r>
            <a:r>
              <a:rPr lang="es-ES" sz="3200" dirty="0">
                <a:solidFill>
                  <a:srgbClr val="FF0000"/>
                </a:solidFill>
                <a:latin typeface="Calibri" pitchFamily="34" charset="0"/>
              </a:rPr>
              <a:t>de la </a:t>
            </a:r>
            <a:r>
              <a:rPr lang="es-ES" sz="3200" dirty="0" smtClean="0">
                <a:solidFill>
                  <a:srgbClr val="FF0000"/>
                </a:solidFill>
                <a:latin typeface="Calibri" pitchFamily="34" charset="0"/>
              </a:rPr>
              <a:t>obra</a:t>
            </a:r>
            <a:endParaRPr lang="es-ES" sz="3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971550" y="1628775"/>
            <a:ext cx="2952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Calibri" pitchFamily="34" charset="0"/>
              </a:rPr>
              <a:t>Consideramos que el titulo puede tener dos acepciones:</a:t>
            </a:r>
          </a:p>
          <a:p>
            <a:endParaRPr lang="es-ES">
              <a:latin typeface="Calibri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787900" y="1700213"/>
            <a:ext cx="34559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Según el contenido de la obra porque el protagonista viaja a la deriva del </a:t>
            </a:r>
            <a:r>
              <a:rPr lang="es-ES" sz="2400" dirty="0" smtClean="0">
                <a:solidFill>
                  <a:srgbClr val="00B050"/>
                </a:solidFill>
                <a:latin typeface="Calibri" pitchFamily="34" charset="0"/>
              </a:rPr>
              <a:t>río </a:t>
            </a:r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buscando ayuda sin encontrarla, hasta que muere y su cuerpo queda a merced del </a:t>
            </a:r>
            <a:r>
              <a:rPr lang="es-ES" sz="2400" dirty="0" smtClean="0">
                <a:solidFill>
                  <a:srgbClr val="00B050"/>
                </a:solidFill>
                <a:latin typeface="Calibri" pitchFamily="34" charset="0"/>
              </a:rPr>
              <a:t>río</a:t>
            </a:r>
            <a:r>
              <a:rPr lang="es-ES" sz="2400" dirty="0">
                <a:solidFill>
                  <a:srgbClr val="00B05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116013" y="2781300"/>
            <a:ext cx="352742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chemeClr val="accent2"/>
                </a:solidFill>
                <a:latin typeface="Calibri" pitchFamily="34" charset="0"/>
              </a:rPr>
              <a:t>Según el análisis del autor, debido a que debe haberse sentido a la deriva de la vida, sin saber hacia donde ir, buscando ayuda sin encontrarla, superando obstáculos y encontrando otros; golpeado por las tragedias, como un bote por las olas.</a:t>
            </a:r>
          </a:p>
        </p:txBody>
      </p:sp>
      <p:cxnSp>
        <p:nvCxnSpPr>
          <p:cNvPr id="9" name="8 Conector recto de flecha"/>
          <p:cNvCxnSpPr>
            <a:stCxn id="5" idx="3"/>
          </p:cNvCxnSpPr>
          <p:nvPr/>
        </p:nvCxnSpPr>
        <p:spPr>
          <a:xfrm>
            <a:off x="3924300" y="2090738"/>
            <a:ext cx="576263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5" idx="3"/>
          </p:cNvCxnSpPr>
          <p:nvPr/>
        </p:nvCxnSpPr>
        <p:spPr>
          <a:xfrm flipH="1">
            <a:off x="3779838" y="2090738"/>
            <a:ext cx="144462" cy="690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31840" y="2420888"/>
            <a:ext cx="3168948" cy="1570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600" dirty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-</a:t>
            </a:r>
            <a:r>
              <a:rPr lang="es-ES" sz="9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F</a:t>
            </a:r>
            <a:r>
              <a:rPr lang="es-ES" sz="9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I</a:t>
            </a:r>
            <a:r>
              <a:rPr lang="es-ES" sz="9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N-</a:t>
            </a: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152</TotalTime>
  <Words>529</Words>
  <Application>Microsoft Macintosh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Horacio Quiroga</vt:lpstr>
      <vt:lpstr>Argumento</vt:lpstr>
      <vt:lpstr>Decide cruzar un rio para llegar a un pueblo donde conseguirá su antídoto pero en el camino no logra encontrar ayuda y sin esperanzas se deja caer en su canoa quedando a merced de las aguas. </vt:lpstr>
      <vt:lpstr>Finalmente despierta, sintiéndose mejor y planea lo que hara al llegar a Tacurú Pacú.  </vt:lpstr>
      <vt:lpstr>Vida y Obra de Horacio Quiroga</vt:lpstr>
      <vt:lpstr>Análisis de la Obra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Horacio Quiroga</dc:title>
  <dc:creator>Laura</dc:creator>
  <cp:lastModifiedBy>Technology Department</cp:lastModifiedBy>
  <cp:revision>19</cp:revision>
  <dcterms:created xsi:type="dcterms:W3CDTF">2011-09-28T15:08:18Z</dcterms:created>
  <dcterms:modified xsi:type="dcterms:W3CDTF">2015-11-18T03:14:12Z</dcterms:modified>
</cp:coreProperties>
</file>